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6" r:id="rId2"/>
    <p:sldId id="267" r:id="rId3"/>
    <p:sldId id="259" r:id="rId4"/>
    <p:sldId id="261" r:id="rId5"/>
    <p:sldId id="263" r:id="rId6"/>
    <p:sldId id="284" r:id="rId7"/>
    <p:sldId id="285" r:id="rId8"/>
    <p:sldId id="286" r:id="rId9"/>
    <p:sldId id="265" r:id="rId10"/>
    <p:sldId id="271" r:id="rId11"/>
    <p:sldId id="274" r:id="rId12"/>
    <p:sldId id="275"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F1398734-929F-4FBC-8E65-72B2886CFB97}">
          <p14:sldIdLst>
            <p14:sldId id="266"/>
            <p14:sldId id="267"/>
          </p14:sldIdLst>
        </p14:section>
        <p14:section name="Intro" id="{33D532E6-7D38-4FD8-BFA4-1D1B67495E77}">
          <p14:sldIdLst>
            <p14:sldId id="259"/>
          </p14:sldIdLst>
        </p14:section>
        <p14:section name="Objective" id="{3788255D-CAD6-4253-A748-03E9E9E96461}">
          <p14:sldIdLst>
            <p14:sldId id="261"/>
          </p14:sldIdLst>
        </p14:section>
        <p14:section name="Methodolgy" id="{B368CC56-0F82-4C77-8B09-05AAE600EADA}">
          <p14:sldIdLst>
            <p14:sldId id="263"/>
            <p14:sldId id="284"/>
            <p14:sldId id="285"/>
          </p14:sldIdLst>
        </p14:section>
        <p14:section name="1" id="{2A51CC94-D981-4F29-A4D7-DE81FCA78BC4}">
          <p14:sldIdLst>
            <p14:sldId id="286"/>
          </p14:sldIdLst>
        </p14:section>
        <p14:section name="Scope" id="{49298A97-1508-4D58-960B-D62C4B75759D}">
          <p14:sldIdLst>
            <p14:sldId id="265"/>
          </p14:sldIdLst>
        </p14:section>
        <p14:section name="nORMAL" id="{17FE7058-E880-4E9B-8475-0AE98BD27CD3}">
          <p14:sldIdLst>
            <p14:sldId id="271"/>
            <p14:sldId id="274"/>
            <p14:sldId id="27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C4DE"/>
    <a:srgbClr val="000000"/>
    <a:srgbClr val="09472C"/>
    <a:srgbClr val="151A2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8AFB81-4219-4749-844F-9982334C974E}" v="506" dt="2023-01-31T17:51:03.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20" autoAdjust="0"/>
    <p:restoredTop sz="94660"/>
  </p:normalViewPr>
  <p:slideViewPr>
    <p:cSldViewPr snapToGrid="0">
      <p:cViewPr>
        <p:scale>
          <a:sx n="78" d="100"/>
          <a:sy n="78" d="100"/>
        </p:scale>
        <p:origin x="3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A28774-77C0-4F3A-9D1D-D05324E9A471}"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31075E4B-86FC-4642-B7D7-A1F6681DAA5E}">
      <dgm:prSet custT="1"/>
      <dgm:spPr>
        <a:noFill/>
        <a:ln>
          <a:noFill/>
        </a:ln>
      </dgm:spPr>
      <dgm:t>
        <a:bodyPr/>
        <a:lstStyle/>
        <a:p>
          <a:endParaRPr lang="en-US" sz="2400" dirty="0">
            <a:solidFill>
              <a:schemeClr val="tx1">
                <a:lumMod val="95000"/>
                <a:lumOff val="5000"/>
              </a:schemeClr>
            </a:solidFill>
            <a:latin typeface="Copperplate Gothic Bold" panose="020E0705020206020404" pitchFamily="34" charset="0"/>
          </a:endParaRPr>
        </a:p>
      </dgm:t>
    </dgm:pt>
    <dgm:pt modelId="{8A8057D6-B32D-473C-B0CF-3926E678B9A7}" type="parTrans" cxnId="{6CFFC1BD-D4EF-4657-BE37-523DD0A29417}">
      <dgm:prSet/>
      <dgm:spPr/>
      <dgm:t>
        <a:bodyPr/>
        <a:lstStyle/>
        <a:p>
          <a:endParaRPr lang="en-IN"/>
        </a:p>
      </dgm:t>
    </dgm:pt>
    <dgm:pt modelId="{84BFEFD9-CCA7-42F3-8A07-C02B98FE9C94}" type="sibTrans" cxnId="{6CFFC1BD-D4EF-4657-BE37-523DD0A29417}">
      <dgm:prSet/>
      <dgm:spPr/>
      <dgm:t>
        <a:bodyPr/>
        <a:lstStyle/>
        <a:p>
          <a:endParaRPr lang="en-IN"/>
        </a:p>
      </dgm:t>
    </dgm:pt>
    <dgm:pt modelId="{DEAE7966-6795-49C6-924B-9C6F47270AEE}" type="pres">
      <dgm:prSet presAssocID="{35A28774-77C0-4F3A-9D1D-D05324E9A471}" presName="diagram" presStyleCnt="0">
        <dgm:presLayoutVars>
          <dgm:chPref val="1"/>
          <dgm:dir/>
          <dgm:animOne val="branch"/>
          <dgm:animLvl val="lvl"/>
          <dgm:resizeHandles/>
        </dgm:presLayoutVars>
      </dgm:prSet>
      <dgm:spPr/>
    </dgm:pt>
    <dgm:pt modelId="{621329AD-677B-456D-971E-6EC61D1CCC43}" type="pres">
      <dgm:prSet presAssocID="{31075E4B-86FC-4642-B7D7-A1F6681DAA5E}" presName="root" presStyleCnt="0"/>
      <dgm:spPr/>
    </dgm:pt>
    <dgm:pt modelId="{422E591E-4809-4E5B-BF40-D1CFA73B1AD5}" type="pres">
      <dgm:prSet presAssocID="{31075E4B-86FC-4642-B7D7-A1F6681DAA5E}" presName="rootComposite" presStyleCnt="0"/>
      <dgm:spPr/>
    </dgm:pt>
    <dgm:pt modelId="{9D550C56-06E4-4136-8E61-DB894DA27633}" type="pres">
      <dgm:prSet presAssocID="{31075E4B-86FC-4642-B7D7-A1F6681DAA5E}" presName="rootText" presStyleLbl="node1" presStyleIdx="0" presStyleCnt="1" custScaleX="138221" custLinFactNeighborX="93946" custLinFactNeighborY="-13111"/>
      <dgm:spPr/>
    </dgm:pt>
    <dgm:pt modelId="{041A86C6-DC94-4F27-A4CF-60235530E50D}" type="pres">
      <dgm:prSet presAssocID="{31075E4B-86FC-4642-B7D7-A1F6681DAA5E}" presName="rootConnector" presStyleLbl="node1" presStyleIdx="0" presStyleCnt="1"/>
      <dgm:spPr/>
    </dgm:pt>
    <dgm:pt modelId="{51300959-3A31-4EEC-8841-88EC563339DB}" type="pres">
      <dgm:prSet presAssocID="{31075E4B-86FC-4642-B7D7-A1F6681DAA5E}" presName="childShape" presStyleCnt="0"/>
      <dgm:spPr/>
    </dgm:pt>
  </dgm:ptLst>
  <dgm:cxnLst>
    <dgm:cxn modelId="{3278A741-C04A-49A6-A408-3196E00C098B}" type="presOf" srcId="{35A28774-77C0-4F3A-9D1D-D05324E9A471}" destId="{DEAE7966-6795-49C6-924B-9C6F47270AEE}" srcOrd="0" destOrd="0" presId="urn:microsoft.com/office/officeart/2005/8/layout/hierarchy3"/>
    <dgm:cxn modelId="{58C49754-BF23-455F-952D-0065DB041120}" type="presOf" srcId="{31075E4B-86FC-4642-B7D7-A1F6681DAA5E}" destId="{9D550C56-06E4-4136-8E61-DB894DA27633}" srcOrd="0" destOrd="0" presId="urn:microsoft.com/office/officeart/2005/8/layout/hierarchy3"/>
    <dgm:cxn modelId="{6CFFC1BD-D4EF-4657-BE37-523DD0A29417}" srcId="{35A28774-77C0-4F3A-9D1D-D05324E9A471}" destId="{31075E4B-86FC-4642-B7D7-A1F6681DAA5E}" srcOrd="0" destOrd="0" parTransId="{8A8057D6-B32D-473C-B0CF-3926E678B9A7}" sibTransId="{84BFEFD9-CCA7-42F3-8A07-C02B98FE9C94}"/>
    <dgm:cxn modelId="{8D2A08FB-0418-48B1-8D62-205948F476A1}" type="presOf" srcId="{31075E4B-86FC-4642-B7D7-A1F6681DAA5E}" destId="{041A86C6-DC94-4F27-A4CF-60235530E50D}" srcOrd="1" destOrd="0" presId="urn:microsoft.com/office/officeart/2005/8/layout/hierarchy3"/>
    <dgm:cxn modelId="{34B21D93-B92E-4C27-8003-0CD84E160BFF}" type="presParOf" srcId="{DEAE7966-6795-49C6-924B-9C6F47270AEE}" destId="{621329AD-677B-456D-971E-6EC61D1CCC43}" srcOrd="0" destOrd="0" presId="urn:microsoft.com/office/officeart/2005/8/layout/hierarchy3"/>
    <dgm:cxn modelId="{27C1C062-9FC3-4929-A6DB-9ED93193B62C}" type="presParOf" srcId="{621329AD-677B-456D-971E-6EC61D1CCC43}" destId="{422E591E-4809-4E5B-BF40-D1CFA73B1AD5}" srcOrd="0" destOrd="0" presId="urn:microsoft.com/office/officeart/2005/8/layout/hierarchy3"/>
    <dgm:cxn modelId="{DC7D8B21-EF5D-4EC7-A0D2-841BD9704659}" type="presParOf" srcId="{422E591E-4809-4E5B-BF40-D1CFA73B1AD5}" destId="{9D550C56-06E4-4136-8E61-DB894DA27633}" srcOrd="0" destOrd="0" presId="urn:microsoft.com/office/officeart/2005/8/layout/hierarchy3"/>
    <dgm:cxn modelId="{E5454595-807E-4A25-9AAD-1D624345E98E}" type="presParOf" srcId="{422E591E-4809-4E5B-BF40-D1CFA73B1AD5}" destId="{041A86C6-DC94-4F27-A4CF-60235530E50D}" srcOrd="1" destOrd="0" presId="urn:microsoft.com/office/officeart/2005/8/layout/hierarchy3"/>
    <dgm:cxn modelId="{26A09AA2-79DF-403C-AEC0-D3CE92791579}" type="presParOf" srcId="{621329AD-677B-456D-971E-6EC61D1CCC43}" destId="{51300959-3A31-4EEC-8841-88EC563339DB}" srcOrd="1"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50C56-06E4-4136-8E61-DB894DA27633}">
      <dsp:nvSpPr>
        <dsp:cNvPr id="0" name=""/>
        <dsp:cNvSpPr/>
      </dsp:nvSpPr>
      <dsp:spPr>
        <a:xfrm>
          <a:off x="13611" y="0"/>
          <a:ext cx="11954361" cy="432436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lumMod val="95000"/>
                <a:lumOff val="5000"/>
              </a:schemeClr>
            </a:solidFill>
            <a:latin typeface="Copperplate Gothic Bold" panose="020E0705020206020404" pitchFamily="34" charset="0"/>
          </a:endParaRPr>
        </a:p>
      </dsp:txBody>
      <dsp:txXfrm>
        <a:off x="140267" y="126656"/>
        <a:ext cx="11701049" cy="40710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F25FF-8444-40C1-A915-59F868AC774B}" type="datetimeFigureOut">
              <a:rPr lang="en-IN" smtClean="0"/>
              <a:t>29-02-2024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3E0EE-9509-44FF-B7FE-8C644591FD2B}" type="slidenum">
              <a:rPr lang="en-IN" smtClean="0"/>
              <a:t>‹#›</a:t>
            </a:fld>
            <a:endParaRPr lang="en-IN"/>
          </a:p>
        </p:txBody>
      </p:sp>
    </p:spTree>
    <p:extLst>
      <p:ext uri="{BB962C8B-B14F-4D97-AF65-F5344CB8AC3E}">
        <p14:creationId xmlns:p14="http://schemas.microsoft.com/office/powerpoint/2010/main" val="2522804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1048585"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86"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a:extLst>
            <a:ext uri="{FF2B5EF4-FFF2-40B4-BE49-F238E27FC236}">
              <a16:creationId xmlns:a16="http://schemas.microsoft.com/office/drawing/2014/main" id="{700B6CF0-0FAA-43FF-0099-86A250619CF6}"/>
            </a:ext>
          </a:extLst>
        </p:cNvPr>
        <p:cNvGrpSpPr/>
        <p:nvPr/>
      </p:nvGrpSpPr>
      <p:grpSpPr>
        <a:xfrm>
          <a:off x="0" y="0"/>
          <a:ext cx="0" cy="0"/>
          <a:chOff x="0" y="0"/>
          <a:chExt cx="0" cy="0"/>
        </a:xfrm>
      </p:grpSpPr>
      <p:sp>
        <p:nvSpPr>
          <p:cNvPr id="1048683" name="Google Shape;243;p20:notes">
            <a:extLst>
              <a:ext uri="{FF2B5EF4-FFF2-40B4-BE49-F238E27FC236}">
                <a16:creationId xmlns:a16="http://schemas.microsoft.com/office/drawing/2014/main" id="{3429949F-4443-AA28-6274-721480243D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84" name="Google Shape;244;p20:notes">
            <a:extLst>
              <a:ext uri="{FF2B5EF4-FFF2-40B4-BE49-F238E27FC236}">
                <a16:creationId xmlns:a16="http://schemas.microsoft.com/office/drawing/2014/main" id="{47AC62E9-11EA-220F-8B20-B94037256B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589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1048676"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7"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104868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8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ABA71-F8F3-C530-D6BF-F925E9B211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E3B466-5C9C-1D06-FF04-F7D28AF433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E0B226-9378-F4F1-A358-608F4B823E26}"/>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5" name="Footer Placeholder 4">
            <a:extLst>
              <a:ext uri="{FF2B5EF4-FFF2-40B4-BE49-F238E27FC236}">
                <a16:creationId xmlns:a16="http://schemas.microsoft.com/office/drawing/2014/main" id="{200BF7AF-5E1E-2949-F3EF-489D8F0992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90A8FC-BB04-9250-2622-D6B9E14A66B4}"/>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332833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FD21-D74A-67D2-6D4E-56819F9D65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053B60-2EBC-5385-0AC2-8A80A310A6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76DCB5-59A9-5085-CD89-846C14CA9CBD}"/>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5" name="Footer Placeholder 4">
            <a:extLst>
              <a:ext uri="{FF2B5EF4-FFF2-40B4-BE49-F238E27FC236}">
                <a16:creationId xmlns:a16="http://schemas.microsoft.com/office/drawing/2014/main" id="{8D9C3D13-0180-266F-A01E-8B89AAF63D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513404-481C-76E9-D74E-7D1F6A7ECD1A}"/>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999201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29E-C579-A718-1105-7A375F73A8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5DDC4F-9D13-006B-6C87-D359AD23CD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12942C-4823-3818-F215-0DCC4B670D77}"/>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5" name="Footer Placeholder 4">
            <a:extLst>
              <a:ext uri="{FF2B5EF4-FFF2-40B4-BE49-F238E27FC236}">
                <a16:creationId xmlns:a16="http://schemas.microsoft.com/office/drawing/2014/main" id="{C5E720BE-CEAC-BC67-D3E3-098F8F0F4E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F64C94-F027-EB16-5408-F5F90B152BDE}"/>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1942443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C214-D5F1-4303-340F-74AEEFA64C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8F55EE-1658-6ADE-91ED-262C8C66BA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AF5CCD-9CDF-E983-9656-C254D17D9060}"/>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5" name="Footer Placeholder 4">
            <a:extLst>
              <a:ext uri="{FF2B5EF4-FFF2-40B4-BE49-F238E27FC236}">
                <a16:creationId xmlns:a16="http://schemas.microsoft.com/office/drawing/2014/main" id="{691C6677-5639-279E-43DB-546383A9E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CDC14B-359B-5CBB-C040-2AE9B49B9103}"/>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845581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560A-B695-28EF-B3E5-A701DB49B0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670706-013F-042F-3794-A56DE42A35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5E5720-FE65-1368-0E0C-FE06F5FCCA28}"/>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5" name="Footer Placeholder 4">
            <a:extLst>
              <a:ext uri="{FF2B5EF4-FFF2-40B4-BE49-F238E27FC236}">
                <a16:creationId xmlns:a16="http://schemas.microsoft.com/office/drawing/2014/main" id="{5D9971D6-6759-73C9-3584-CF009C9B7B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FE1B55-43D6-D1AB-F91D-8B2DB2A1DF89}"/>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1094377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03F6-61F0-0A85-0C7C-73A1EE56E5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E7BFAC-788A-C0DD-38C9-82DDCEF52A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9F7A1A-2257-A9AA-37D1-33AC148BC8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F064EA8-537F-2B45-AF5B-2B22E9841297}"/>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6" name="Footer Placeholder 5">
            <a:extLst>
              <a:ext uri="{FF2B5EF4-FFF2-40B4-BE49-F238E27FC236}">
                <a16:creationId xmlns:a16="http://schemas.microsoft.com/office/drawing/2014/main" id="{77BD2F24-0218-6FAE-CD58-CF3C86399D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92891A-2B98-01A0-1E45-BD5E0CAEF5A1}"/>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33213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F9F15-3015-AE0B-CB3E-877411049C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2299B4-5488-E2F0-2782-988301FCE0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9AAD5F-5145-3126-B06B-C317AA207C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B386C8-3008-1E24-FB80-61C60B58BC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DCB4E3-CCCD-6F1D-B8EB-9C41C9BED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BC599D-A963-8B38-190E-671AD7A39B52}"/>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8" name="Footer Placeholder 7">
            <a:extLst>
              <a:ext uri="{FF2B5EF4-FFF2-40B4-BE49-F238E27FC236}">
                <a16:creationId xmlns:a16="http://schemas.microsoft.com/office/drawing/2014/main" id="{997D7567-0B38-C8B2-7B15-AC4F46C533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4A225F-3979-8613-7B8D-C4C0DBB87515}"/>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3022392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567F-58F5-299D-F6B4-5B5ECFA6ED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FF23AD7-9C70-D1C2-8EC8-0B3860F4BC5F}"/>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4" name="Footer Placeholder 3">
            <a:extLst>
              <a:ext uri="{FF2B5EF4-FFF2-40B4-BE49-F238E27FC236}">
                <a16:creationId xmlns:a16="http://schemas.microsoft.com/office/drawing/2014/main" id="{92E0BC93-CD67-C9F8-CB7C-A7CCACB36EB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E748638-4BE4-0D5D-95B9-0A9298A85E2E}"/>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3239164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0C9D4B-8275-5742-688E-679E34AB05CB}"/>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3" name="Footer Placeholder 2">
            <a:extLst>
              <a:ext uri="{FF2B5EF4-FFF2-40B4-BE49-F238E27FC236}">
                <a16:creationId xmlns:a16="http://schemas.microsoft.com/office/drawing/2014/main" id="{C7C8BFA2-BAE7-F5AF-35E4-307FDE6F32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5E0956E-252E-4285-A6E3-8132AD4EE5F3}"/>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373407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C759-F962-6E1C-6E85-F31E714120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2EDB01A-20F0-CB8C-4455-241FF79194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DE8DE13-6660-5319-732D-C4CA4E4ED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31C1A1-2D5B-93D5-516F-F4BFA9318049}"/>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6" name="Footer Placeholder 5">
            <a:extLst>
              <a:ext uri="{FF2B5EF4-FFF2-40B4-BE49-F238E27FC236}">
                <a16:creationId xmlns:a16="http://schemas.microsoft.com/office/drawing/2014/main" id="{B90F8552-25CB-05DC-5ED9-C708509F31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359FF8-1F08-7DF1-A01E-F89B5E288200}"/>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169801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5FE3-817F-FD44-973D-0F093CF06D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9E1E8A-EDED-26C5-7605-BF0B14BBDC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CD6A8AE-1E29-7DCF-DE13-9BDA5487B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79EB68-E86D-6AAC-C608-DB8403C19D34}"/>
              </a:ext>
            </a:extLst>
          </p:cNvPr>
          <p:cNvSpPr>
            <a:spLocks noGrp="1"/>
          </p:cNvSpPr>
          <p:nvPr>
            <p:ph type="dt" sz="half" idx="10"/>
          </p:nvPr>
        </p:nvSpPr>
        <p:spPr/>
        <p:txBody>
          <a:bodyPr/>
          <a:lstStyle/>
          <a:p>
            <a:fld id="{7C5421B2-25AC-4B45-A945-A3666E07D119}" type="datetimeFigureOut">
              <a:rPr lang="en-IN" smtClean="0"/>
              <a:t>29-02-2024</a:t>
            </a:fld>
            <a:endParaRPr lang="en-IN"/>
          </a:p>
        </p:txBody>
      </p:sp>
      <p:sp>
        <p:nvSpPr>
          <p:cNvPr id="6" name="Footer Placeholder 5">
            <a:extLst>
              <a:ext uri="{FF2B5EF4-FFF2-40B4-BE49-F238E27FC236}">
                <a16:creationId xmlns:a16="http://schemas.microsoft.com/office/drawing/2014/main" id="{5103C29D-0FB1-F75A-03E1-17D276235A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FBC753-D8C0-62D0-0D61-CBE8371F8D6E}"/>
              </a:ext>
            </a:extLst>
          </p:cNvPr>
          <p:cNvSpPr>
            <a:spLocks noGrp="1"/>
          </p:cNvSpPr>
          <p:nvPr>
            <p:ph type="sldNum" sz="quarter" idx="12"/>
          </p:nvPr>
        </p:nvSpPr>
        <p:spPr/>
        <p:txBody>
          <a:bodyPr/>
          <a:lstStyle/>
          <a:p>
            <a:fld id="{AB689EFF-31CF-4A0D-AAB9-EE76ED2E48DC}" type="slidenum">
              <a:rPr lang="en-IN" smtClean="0"/>
              <a:t>‹#›</a:t>
            </a:fld>
            <a:endParaRPr lang="en-IN"/>
          </a:p>
        </p:txBody>
      </p:sp>
    </p:spTree>
    <p:extLst>
      <p:ext uri="{BB962C8B-B14F-4D97-AF65-F5344CB8AC3E}">
        <p14:creationId xmlns:p14="http://schemas.microsoft.com/office/powerpoint/2010/main" val="3655183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2B84F9-FA24-1DE2-8611-C85D26F99F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D1E1E6-FE95-97F2-37E1-2561F13BBF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FEA72A-36EC-C2E5-1371-72ED5A442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5421B2-25AC-4B45-A945-A3666E07D119}" type="datetimeFigureOut">
              <a:rPr lang="en-IN" smtClean="0"/>
              <a:t>29-02-2024</a:t>
            </a:fld>
            <a:endParaRPr lang="en-IN"/>
          </a:p>
        </p:txBody>
      </p:sp>
      <p:sp>
        <p:nvSpPr>
          <p:cNvPr id="5" name="Footer Placeholder 4">
            <a:extLst>
              <a:ext uri="{FF2B5EF4-FFF2-40B4-BE49-F238E27FC236}">
                <a16:creationId xmlns:a16="http://schemas.microsoft.com/office/drawing/2014/main" id="{75ED9413-3981-8BF1-448A-0B937D2B48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DCA8820-4B5E-C91B-45B7-E3641B791F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89EFF-31CF-4A0D-AAB9-EE76ED2E48DC}" type="slidenum">
              <a:rPr lang="en-IN" smtClean="0"/>
              <a:t>‹#›</a:t>
            </a:fld>
            <a:endParaRPr lang="en-IN"/>
          </a:p>
        </p:txBody>
      </p:sp>
    </p:spTree>
    <p:extLst>
      <p:ext uri="{BB962C8B-B14F-4D97-AF65-F5344CB8AC3E}">
        <p14:creationId xmlns:p14="http://schemas.microsoft.com/office/powerpoint/2010/main" val="2908111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83"/>
        <p:cNvGrpSpPr/>
        <p:nvPr/>
      </p:nvGrpSpPr>
      <p:grpSpPr>
        <a:xfrm>
          <a:off x="0" y="0"/>
          <a:ext cx="0" cy="0"/>
          <a:chOff x="0" y="0"/>
          <a:chExt cx="0" cy="0"/>
        </a:xfrm>
      </p:grpSpPr>
      <p:grpSp>
        <p:nvGrpSpPr>
          <p:cNvPr id="9" name="Group 8">
            <a:extLst>
              <a:ext uri="{FF2B5EF4-FFF2-40B4-BE49-F238E27FC236}">
                <a16:creationId xmlns:a16="http://schemas.microsoft.com/office/drawing/2014/main" id="{2163F347-AC62-4A22-E960-B50249CBB7CD}"/>
              </a:ext>
            </a:extLst>
          </p:cNvPr>
          <p:cNvGrpSpPr/>
          <p:nvPr/>
        </p:nvGrpSpPr>
        <p:grpSpPr>
          <a:xfrm>
            <a:off x="-1869560" y="687169"/>
            <a:ext cx="10277612" cy="5502325"/>
            <a:chOff x="-1869560" y="687169"/>
            <a:chExt cx="10277612" cy="5502325"/>
          </a:xfrm>
        </p:grpSpPr>
        <p:sp>
          <p:nvSpPr>
            <p:cNvPr id="7" name="Rectangle 6">
              <a:extLst>
                <a:ext uri="{FF2B5EF4-FFF2-40B4-BE49-F238E27FC236}">
                  <a16:creationId xmlns:a16="http://schemas.microsoft.com/office/drawing/2014/main" id="{3A31476A-0345-D60A-DBEE-CE5B777F66DF}"/>
                </a:ext>
              </a:extLst>
            </p:cNvPr>
            <p:cNvSpPr/>
            <p:nvPr/>
          </p:nvSpPr>
          <p:spPr>
            <a:xfrm rot="19207740">
              <a:off x="-1869560" y="687169"/>
              <a:ext cx="10277612" cy="5502325"/>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9063F966-C1B2-6DD5-4DD9-EC3E659DD18A}"/>
                </a:ext>
              </a:extLst>
            </p:cNvPr>
            <p:cNvSpPr txBox="1"/>
            <p:nvPr/>
          </p:nvSpPr>
          <p:spPr>
            <a:xfrm>
              <a:off x="24767" y="2363053"/>
              <a:ext cx="6488958" cy="2862322"/>
            </a:xfrm>
            <a:prstGeom prst="rect">
              <a:avLst/>
            </a:prstGeom>
            <a:noFill/>
          </p:spPr>
          <p:txBody>
            <a:bodyPr wrap="square" rtlCol="0">
              <a:spAutoFit/>
            </a:bodyPr>
            <a:lstStyle/>
            <a:p>
              <a:r>
                <a:rPr lang="en-US" sz="9000" b="1" kern="100" spc="230" dirty="0">
                  <a:latin typeface="Castellar" panose="020A0402060406010301" pitchFamily="18" charset="0"/>
                </a:rPr>
                <a:t>Smart Dustbin</a:t>
              </a:r>
              <a:endParaRPr lang="en-IN" sz="9000" b="1" kern="100" spc="230" dirty="0">
                <a:latin typeface="Castellar" panose="020A0402060406010301" pitchFamily="18" charset="0"/>
              </a:endParaRPr>
            </a:p>
          </p:txBody>
        </p:sp>
      </p:grpSp>
      <p:grpSp>
        <p:nvGrpSpPr>
          <p:cNvPr id="6" name="Group 5">
            <a:extLst>
              <a:ext uri="{FF2B5EF4-FFF2-40B4-BE49-F238E27FC236}">
                <a16:creationId xmlns:a16="http://schemas.microsoft.com/office/drawing/2014/main" id="{4F1854DB-447D-3E14-DD4C-134F7031F1EA}"/>
              </a:ext>
            </a:extLst>
          </p:cNvPr>
          <p:cNvGrpSpPr/>
          <p:nvPr/>
        </p:nvGrpSpPr>
        <p:grpSpPr>
          <a:xfrm>
            <a:off x="5500233" y="0"/>
            <a:ext cx="8890142" cy="6366853"/>
            <a:chOff x="5672850" y="-49255"/>
            <a:chExt cx="8890142" cy="6366853"/>
          </a:xfrm>
          <a:blipFill dpi="0" rotWithShape="1">
            <a:blip r:embed="rId3"/>
            <a:srcRect/>
            <a:stretch>
              <a:fillRect l="-5000" r="8000" b="-4000"/>
            </a:stretch>
          </a:blipFill>
        </p:grpSpPr>
        <p:sp>
          <p:nvSpPr>
            <p:cNvPr id="2" name="Rectangle 1">
              <a:extLst>
                <a:ext uri="{FF2B5EF4-FFF2-40B4-BE49-F238E27FC236}">
                  <a16:creationId xmlns:a16="http://schemas.microsoft.com/office/drawing/2014/main" id="{05ED0279-A791-73CC-5FCA-1F4239BCC9D8}"/>
                </a:ext>
              </a:extLst>
            </p:cNvPr>
            <p:cNvSpPr/>
            <p:nvPr/>
          </p:nvSpPr>
          <p:spPr>
            <a:xfrm rot="19023410">
              <a:off x="6100952" y="1701558"/>
              <a:ext cx="7742744" cy="26285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B597DBE0-0A5B-21D8-EE3B-92F9A508C5FB}"/>
                </a:ext>
              </a:extLst>
            </p:cNvPr>
            <p:cNvSpPr/>
            <p:nvPr/>
          </p:nvSpPr>
          <p:spPr>
            <a:xfrm rot="19023410">
              <a:off x="5672850" y="-49255"/>
              <a:ext cx="5607979" cy="21754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387F0D6-F254-F367-2124-12CFE61162EF}"/>
                </a:ext>
              </a:extLst>
            </p:cNvPr>
            <p:cNvSpPr/>
            <p:nvPr/>
          </p:nvSpPr>
          <p:spPr>
            <a:xfrm rot="19023410">
              <a:off x="8670743" y="3835335"/>
              <a:ext cx="5892249" cy="248226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3000">
              <a:schemeClr val="tx1">
                <a:lumMod val="75000"/>
                <a:lumOff val="25000"/>
              </a:schemeClr>
            </a:gs>
            <a:gs pos="78000">
              <a:schemeClr val="bg2">
                <a:lumMod val="10000"/>
              </a:schemeClr>
            </a:gs>
            <a:gs pos="98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955748E-EEBA-24E9-17E8-51D6DE39D2C2}"/>
              </a:ext>
            </a:extLst>
          </p:cNvPr>
          <p:cNvSpPr txBox="1"/>
          <p:nvPr/>
        </p:nvSpPr>
        <p:spPr>
          <a:xfrm>
            <a:off x="448918" y="449204"/>
            <a:ext cx="4239040" cy="830997"/>
          </a:xfrm>
          <a:prstGeom prst="rect">
            <a:avLst/>
          </a:prstGeom>
          <a:noFill/>
          <a:ln>
            <a:noFill/>
          </a:ln>
        </p:spPr>
        <p:txBody>
          <a:bodyPr wrap="square" rtlCol="0">
            <a:spAutoFit/>
          </a:bodyPr>
          <a:lstStyle/>
          <a:p>
            <a:r>
              <a:rPr lang="en-US" sz="4800" dirty="0">
                <a:gradFill flip="none" rotWithShape="1">
                  <a:gsLst>
                    <a:gs pos="33000">
                      <a:srgbClr val="42C4DE">
                        <a:alpha val="72941"/>
                      </a:srgbClr>
                    </a:gs>
                    <a:gs pos="74000">
                      <a:srgbClr val="0070C0"/>
                    </a:gs>
                    <a:gs pos="86000">
                      <a:srgbClr val="7030A0"/>
                    </a:gs>
                  </a:gsLst>
                  <a:path path="rect">
                    <a:fillToRect l="50000" t="50000" r="50000" b="50000"/>
                  </a:path>
                  <a:tileRect/>
                </a:gradFill>
                <a:latin typeface="Arial Rounded MT Bold" panose="020F0704030504030204" pitchFamily="34" charset="0"/>
              </a:rPr>
              <a:t>WORKING</a:t>
            </a:r>
            <a:endParaRPr lang="en-IN" sz="4800" dirty="0">
              <a:gradFill flip="none" rotWithShape="1">
                <a:gsLst>
                  <a:gs pos="33000">
                    <a:srgbClr val="42C4DE">
                      <a:alpha val="72941"/>
                    </a:srgbClr>
                  </a:gs>
                  <a:gs pos="74000">
                    <a:srgbClr val="0070C0"/>
                  </a:gs>
                  <a:gs pos="86000">
                    <a:srgbClr val="7030A0"/>
                  </a:gs>
                </a:gsLst>
                <a:path path="rect">
                  <a:fillToRect l="50000" t="50000" r="50000" b="50000"/>
                </a:path>
                <a:tileRect/>
              </a:gradFill>
              <a:latin typeface="Arial Rounded MT Bold" panose="020F0704030504030204" pitchFamily="34" charset="0"/>
            </a:endParaRPr>
          </a:p>
        </p:txBody>
      </p:sp>
      <p:sp>
        <p:nvSpPr>
          <p:cNvPr id="17" name="TextBox 16">
            <a:extLst>
              <a:ext uri="{FF2B5EF4-FFF2-40B4-BE49-F238E27FC236}">
                <a16:creationId xmlns:a16="http://schemas.microsoft.com/office/drawing/2014/main" id="{F8146A9B-7DCD-447C-E4B6-7AAC0AD0FA09}"/>
              </a:ext>
            </a:extLst>
          </p:cNvPr>
          <p:cNvSpPr txBox="1"/>
          <p:nvPr/>
        </p:nvSpPr>
        <p:spPr>
          <a:xfrm>
            <a:off x="213515" y="1338166"/>
            <a:ext cx="7817303" cy="5109860"/>
          </a:xfrm>
          <a:prstGeom prst="rect">
            <a:avLst/>
          </a:prstGeom>
          <a:noFill/>
        </p:spPr>
        <p:txBody>
          <a:bodyPr wrap="square" rtlCol="0">
            <a:spAutoFit/>
          </a:bodyPr>
          <a:lstStyle/>
          <a:p>
            <a:pPr marL="285750" marR="0" lvl="0" indent="-285750" algn="l" rtl="0">
              <a:lnSpc>
                <a:spcPct val="150000"/>
              </a:lnSpc>
              <a:spcBef>
                <a:spcPts val="0"/>
              </a:spcBef>
              <a:spcAft>
                <a:spcPts val="0"/>
              </a:spcAft>
              <a:buFont typeface="Arial" panose="020B0604020202020204" pitchFamily="34" charset="0"/>
              <a:buChar char="•"/>
            </a:pPr>
            <a:r>
              <a:rPr lang="en-US" sz="2200" dirty="0">
                <a:solidFill>
                  <a:schemeClr val="bg1"/>
                </a:solidFill>
                <a:effectLst>
                  <a:glow rad="12700">
                    <a:schemeClr val="bg1">
                      <a:lumMod val="95000"/>
                    </a:schemeClr>
                  </a:glow>
                  <a:outerShdw blurRad="38100" dist="50800" dir="6000000" sx="3000" sy="3000" algn="ctr" rotWithShape="0">
                    <a:schemeClr val="bg1"/>
                  </a:outerShdw>
                </a:effectLst>
                <a:latin typeface="Times New Roman" panose="02020603050405020304" pitchFamily="18" charset="0"/>
                <a:ea typeface="Calibri" panose="020F0502020204030204"/>
                <a:cs typeface="Times New Roman" panose="02020603050405020304" pitchFamily="18" charset="0"/>
                <a:sym typeface="Calibri" panose="020F0502020204030204"/>
              </a:rPr>
              <a:t>Ultrasonic sensor detects the presence of an object (garbage) in front of the dustbin.</a:t>
            </a:r>
          </a:p>
          <a:p>
            <a:pPr marL="285750" marR="0" lvl="0" indent="-285750" algn="l" rtl="0">
              <a:lnSpc>
                <a:spcPct val="150000"/>
              </a:lnSpc>
              <a:spcBef>
                <a:spcPts val="0"/>
              </a:spcBef>
              <a:spcAft>
                <a:spcPts val="0"/>
              </a:spcAft>
              <a:buFont typeface="Arial" panose="020B0604020202020204" pitchFamily="34" charset="0"/>
              <a:buChar char="•"/>
            </a:pPr>
            <a:r>
              <a:rPr lang="en-US" sz="2200" dirty="0">
                <a:solidFill>
                  <a:schemeClr val="bg1"/>
                </a:solidFill>
                <a:effectLst>
                  <a:glow rad="12700">
                    <a:schemeClr val="bg1">
                      <a:lumMod val="95000"/>
                    </a:schemeClr>
                  </a:glow>
                  <a:outerShdw blurRad="38100" dist="50800" dir="6000000" sx="3000" sy="3000" algn="ctr" rotWithShape="0">
                    <a:schemeClr val="bg1"/>
                  </a:outerShdw>
                </a:effectLst>
                <a:latin typeface="Times New Roman" panose="02020603050405020304" pitchFamily="18" charset="0"/>
                <a:ea typeface="Calibri" panose="020F0502020204030204"/>
                <a:cs typeface="Times New Roman" panose="02020603050405020304" pitchFamily="18" charset="0"/>
                <a:sym typeface="Calibri" panose="020F0502020204030204"/>
              </a:rPr>
              <a:t>Arduino microcontroller processes input from the ultrasonic sensor.</a:t>
            </a:r>
          </a:p>
          <a:p>
            <a:pPr marL="285750" marR="0" lvl="0" indent="-285750" algn="l" rtl="0">
              <a:lnSpc>
                <a:spcPct val="150000"/>
              </a:lnSpc>
              <a:spcBef>
                <a:spcPts val="0"/>
              </a:spcBef>
              <a:spcAft>
                <a:spcPts val="0"/>
              </a:spcAft>
              <a:buFont typeface="Arial" panose="020B0604020202020204" pitchFamily="34" charset="0"/>
              <a:buChar char="•"/>
            </a:pPr>
            <a:r>
              <a:rPr lang="en-US" sz="2200" dirty="0">
                <a:solidFill>
                  <a:schemeClr val="bg1"/>
                </a:solidFill>
                <a:effectLst>
                  <a:glow rad="12700">
                    <a:schemeClr val="bg1">
                      <a:lumMod val="95000"/>
                    </a:schemeClr>
                  </a:glow>
                  <a:outerShdw blurRad="38100" dist="50800" dir="6000000" sx="3000" sy="3000" algn="ctr" rotWithShape="0">
                    <a:schemeClr val="bg1"/>
                  </a:outerShdw>
                </a:effectLst>
                <a:latin typeface="Times New Roman" panose="02020603050405020304" pitchFamily="18" charset="0"/>
                <a:ea typeface="Calibri" panose="020F0502020204030204"/>
                <a:cs typeface="Times New Roman" panose="02020603050405020304" pitchFamily="18" charset="0"/>
                <a:sym typeface="Calibri" panose="020F0502020204030204"/>
              </a:rPr>
              <a:t>Based on the sensor input, Arduino sends signals to the servo motor.</a:t>
            </a:r>
          </a:p>
          <a:p>
            <a:pPr marL="285750" marR="0" lvl="0" indent="-285750" algn="l" rtl="0">
              <a:lnSpc>
                <a:spcPct val="150000"/>
              </a:lnSpc>
              <a:spcBef>
                <a:spcPts val="0"/>
              </a:spcBef>
              <a:spcAft>
                <a:spcPts val="0"/>
              </a:spcAft>
              <a:buFont typeface="Arial" panose="020B0604020202020204" pitchFamily="34" charset="0"/>
              <a:buChar char="•"/>
            </a:pPr>
            <a:r>
              <a:rPr lang="en-US" sz="2200" dirty="0">
                <a:solidFill>
                  <a:schemeClr val="bg1"/>
                </a:solidFill>
                <a:effectLst>
                  <a:glow rad="12700">
                    <a:schemeClr val="bg1">
                      <a:lumMod val="95000"/>
                    </a:schemeClr>
                  </a:glow>
                  <a:outerShdw blurRad="38100" dist="50800" dir="6000000" sx="3000" sy="3000" algn="ctr" rotWithShape="0">
                    <a:schemeClr val="bg1"/>
                  </a:outerShdw>
                </a:effectLst>
                <a:latin typeface="Times New Roman" panose="02020603050405020304" pitchFamily="18" charset="0"/>
                <a:ea typeface="Calibri" panose="020F0502020204030204"/>
                <a:cs typeface="Times New Roman" panose="02020603050405020304" pitchFamily="18" charset="0"/>
                <a:sym typeface="Calibri" panose="020F0502020204030204"/>
              </a:rPr>
              <a:t>Servo motor actuates the lid of the dustbin, opening it upon garbage detection.</a:t>
            </a:r>
          </a:p>
          <a:p>
            <a:pPr marL="285750" marR="0" lvl="0" indent="-285750" algn="l" rtl="0">
              <a:lnSpc>
                <a:spcPct val="150000"/>
              </a:lnSpc>
              <a:spcBef>
                <a:spcPts val="0"/>
              </a:spcBef>
              <a:spcAft>
                <a:spcPts val="0"/>
              </a:spcAft>
              <a:buFont typeface="Arial" panose="020B0604020202020204" pitchFamily="34" charset="0"/>
              <a:buChar char="•"/>
            </a:pPr>
            <a:r>
              <a:rPr lang="en-US" sz="2200" dirty="0">
                <a:solidFill>
                  <a:schemeClr val="bg1"/>
                </a:solidFill>
                <a:effectLst>
                  <a:glow rad="12700">
                    <a:schemeClr val="bg1">
                      <a:lumMod val="95000"/>
                    </a:schemeClr>
                  </a:glow>
                  <a:outerShdw blurRad="38100" dist="50800" dir="6000000" sx="3000" sy="3000" algn="ctr" rotWithShape="0">
                    <a:schemeClr val="bg1"/>
                  </a:outerShdw>
                </a:effectLst>
                <a:latin typeface="Times New Roman" panose="02020603050405020304" pitchFamily="18" charset="0"/>
                <a:ea typeface="Calibri" panose="020F0502020204030204"/>
                <a:cs typeface="Times New Roman" panose="02020603050405020304" pitchFamily="18" charset="0"/>
                <a:sym typeface="Calibri" panose="020F0502020204030204"/>
              </a:rPr>
              <a:t>After disposal, the lid automatically closes, ensuring cleanliness and hygiene.</a:t>
            </a:r>
          </a:p>
        </p:txBody>
      </p:sp>
      <p:pic>
        <p:nvPicPr>
          <p:cNvPr id="2" name="WhatsApp Video 2024-02-26 at 23.39.21_900844a1">
            <a:hlinkClick r:id="" action="ppaction://media"/>
            <a:extLst>
              <a:ext uri="{FF2B5EF4-FFF2-40B4-BE49-F238E27FC236}">
                <a16:creationId xmlns:a16="http://schemas.microsoft.com/office/drawing/2014/main" id="{084CDB65-8C9B-8F9C-ACD7-248052FD1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30818" y="657087"/>
            <a:ext cx="3048000" cy="5384800"/>
          </a:xfrm>
          <a:prstGeom prst="rect">
            <a:avLst/>
          </a:prstGeom>
        </p:spPr>
      </p:pic>
    </p:spTree>
    <p:extLst>
      <p:ext uri="{BB962C8B-B14F-4D97-AF65-F5344CB8AC3E}">
        <p14:creationId xmlns:p14="http://schemas.microsoft.com/office/powerpoint/2010/main" val="14901473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097186" name="Google Shape;228;p17"/>
          <p:cNvPicPr preferRelativeResize="0"/>
          <p:nvPr/>
        </p:nvPicPr>
        <p:blipFill rotWithShape="1">
          <a:blip r:embed="rId3"/>
          <a:srcRect t="7834" b="7833"/>
          <a:stretch>
            <a:fillRect/>
          </a:stretch>
        </p:blipFill>
        <p:spPr>
          <a:xfrm>
            <a:off x="0" y="0"/>
            <a:ext cx="12192000" cy="6858000"/>
          </a:xfrm>
          <a:prstGeom prst="rect">
            <a:avLst/>
          </a:prstGeom>
          <a:noFill/>
          <a:ln>
            <a:noFill/>
          </a:ln>
        </p:spPr>
      </p:pic>
      <p:sp>
        <p:nvSpPr>
          <p:cNvPr id="1048673" name="Google Shape;229;p17"/>
          <p:cNvSpPr txBox="1"/>
          <p:nvPr/>
        </p:nvSpPr>
        <p:spPr>
          <a:xfrm>
            <a:off x="1986545" y="382762"/>
            <a:ext cx="7955943"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lt1"/>
                </a:solidFill>
                <a:latin typeface="Century" panose="02040604050505020304" pitchFamily="18" charset="0"/>
                <a:ea typeface="Calibri" panose="020F0502020204030204"/>
                <a:cs typeface="Calibri" panose="020F0502020204030204"/>
                <a:sym typeface="Calibri" panose="020F0502020204030204"/>
              </a:rPr>
              <a:t>CONCLUSION</a:t>
            </a:r>
          </a:p>
        </p:txBody>
      </p:sp>
      <p:sp>
        <p:nvSpPr>
          <p:cNvPr id="1048674" name="Google Shape;230;p17"/>
          <p:cNvSpPr/>
          <p:nvPr/>
        </p:nvSpPr>
        <p:spPr>
          <a:xfrm>
            <a:off x="1899920" y="2967335"/>
            <a:ext cx="8656320" cy="2946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FFFF00"/>
              </a:solidFill>
              <a:latin typeface="Calibri" panose="020F0502020204030204"/>
              <a:ea typeface="Calibri" panose="020F0502020204030204"/>
              <a:cs typeface="Calibri" panose="020F0502020204030204"/>
              <a:sym typeface="Calibri" panose="020F0502020204030204"/>
            </a:endParaRPr>
          </a:p>
        </p:txBody>
      </p:sp>
      <p:sp>
        <p:nvSpPr>
          <p:cNvPr id="1048675" name="Google Shape;231;p17"/>
          <p:cNvSpPr/>
          <p:nvPr/>
        </p:nvSpPr>
        <p:spPr>
          <a:xfrm>
            <a:off x="274917" y="2166804"/>
            <a:ext cx="11642165" cy="3785611"/>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Font typeface="Arial" panose="020B0604020202020204" pitchFamily="34" charset="0"/>
              <a:buChar char="•"/>
            </a:pPr>
            <a:r>
              <a:rPr lang="en-US" sz="2400"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The Smart Dustbin project offers a promising solution for efficient waste management through automation and technology integration.</a:t>
            </a:r>
          </a:p>
          <a:p>
            <a:pPr marL="342900" marR="0" lvl="0" indent="-342900" algn="just" rtl="0">
              <a:spcBef>
                <a:spcPts val="0"/>
              </a:spcBef>
              <a:spcAft>
                <a:spcPts val="0"/>
              </a:spcAft>
              <a:buFont typeface="Arial" panose="020B0604020202020204" pitchFamily="34" charset="0"/>
              <a:buChar char="•"/>
            </a:pPr>
            <a:r>
              <a:rPr lang="en-US" sz="2400"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By leveraging components such as Arduino, servo motor, and ultrasonic sensor, the system provides hands-free waste disposal, promoting cleanliness and hygiene.</a:t>
            </a:r>
          </a:p>
          <a:p>
            <a:pPr marL="342900" marR="0" lvl="0" indent="-342900" algn="just" rtl="0">
              <a:spcBef>
                <a:spcPts val="0"/>
              </a:spcBef>
              <a:spcAft>
                <a:spcPts val="0"/>
              </a:spcAft>
              <a:buFont typeface="Arial" panose="020B0604020202020204" pitchFamily="34" charset="0"/>
              <a:buChar char="•"/>
            </a:pPr>
            <a:r>
              <a:rPr lang="en-US" sz="2400"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The successful implementation and demonstration of the Smart Dustbin highlight its potential to streamline waste collection processes and contribute to environmental sustainability.</a:t>
            </a:r>
          </a:p>
          <a:p>
            <a:pPr marL="342900" marR="0" lvl="0" indent="-342900" algn="just" rtl="0">
              <a:spcBef>
                <a:spcPts val="0"/>
              </a:spcBef>
              <a:spcAft>
                <a:spcPts val="0"/>
              </a:spcAft>
              <a:buFont typeface="Arial" panose="020B0604020202020204" pitchFamily="34" charset="0"/>
              <a:buChar char="•"/>
            </a:pPr>
            <a:r>
              <a:rPr lang="en-US" sz="2400"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Moving forward, further enhancements and scalability options can be explored to adapt the Smart Dustbin for various settings and applications, fostering a cleaner and more sustainable future.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35000">
              <a:schemeClr val="tx1">
                <a:lumMod val="50000"/>
                <a:lumOff val="50000"/>
              </a:schemeClr>
            </a:gs>
            <a:gs pos="100000">
              <a:schemeClr val="tx1">
                <a:lumMod val="95000"/>
                <a:lumOff val="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32E310E-E150-7A6D-C41A-1554F00269A3}"/>
              </a:ext>
            </a:extLst>
          </p:cNvPr>
          <p:cNvSpPr/>
          <p:nvPr/>
        </p:nvSpPr>
        <p:spPr>
          <a:xfrm>
            <a:off x="-110987" y="-2126973"/>
            <a:ext cx="12413974" cy="3667539"/>
          </a:xfrm>
          <a:prstGeom prst="ellipse">
            <a:avLst/>
          </a:prstGeom>
          <a:gradFill>
            <a:gsLst>
              <a:gs pos="23000">
                <a:srgbClr val="7030A0"/>
              </a:gs>
              <a:gs pos="78000">
                <a:schemeClr val="bg2">
                  <a:lumMod val="10000"/>
                </a:schemeClr>
              </a:gs>
              <a:gs pos="98000">
                <a:schemeClr val="tx1">
                  <a:lumMod val="95000"/>
                  <a:lumOff val="5000"/>
                </a:schemeClr>
              </a:gs>
            </a:gsLst>
            <a:path path="circl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lIns="0" tIns="1332000" bIns="36000" rtlCol="0" anchor="ctr"/>
          <a:lstStyle/>
          <a:p>
            <a:pPr algn="ctr"/>
            <a:r>
              <a:rPr lang="en-US" sz="4400" dirty="0">
                <a:gradFill>
                  <a:gsLst>
                    <a:gs pos="23000">
                      <a:schemeClr val="bg1">
                        <a:lumMod val="95000"/>
                      </a:schemeClr>
                    </a:gs>
                    <a:gs pos="98000">
                      <a:schemeClr val="bg1">
                        <a:lumMod val="85000"/>
                      </a:schemeClr>
                    </a:gs>
                  </a:gsLst>
                  <a:path path="circle">
                    <a:fillToRect l="50000" t="50000" r="50000" b="50000"/>
                  </a:path>
                </a:gradFill>
                <a:latin typeface="Palatino Linotype" panose="02040502050505030304" pitchFamily="18" charset="0"/>
              </a:rPr>
              <a:t>HARDWARE </a:t>
            </a:r>
            <a:r>
              <a:rPr lang="en-US" sz="4400" b="1" dirty="0">
                <a:gradFill>
                  <a:gsLst>
                    <a:gs pos="33000">
                      <a:schemeClr val="bg2"/>
                    </a:gs>
                    <a:gs pos="98000">
                      <a:schemeClr val="bg1">
                        <a:lumMod val="85000"/>
                      </a:schemeClr>
                    </a:gs>
                  </a:gsLst>
                  <a:path path="circle">
                    <a:fillToRect l="50000" t="50000" r="50000" b="50000"/>
                  </a:path>
                </a:gradFill>
                <a:latin typeface="Palatino Linotype" panose="02040502050505030304" pitchFamily="18" charset="0"/>
              </a:rPr>
              <a:t>COMPONENTS</a:t>
            </a:r>
            <a:r>
              <a:rPr lang="en-US" sz="4400" dirty="0">
                <a:gradFill>
                  <a:gsLst>
                    <a:gs pos="23000">
                      <a:schemeClr val="bg1">
                        <a:lumMod val="95000"/>
                      </a:schemeClr>
                    </a:gs>
                    <a:gs pos="98000">
                      <a:schemeClr val="bg1">
                        <a:lumMod val="85000"/>
                      </a:schemeClr>
                    </a:gs>
                  </a:gsLst>
                  <a:path path="circle">
                    <a:fillToRect l="50000" t="50000" r="50000" b="50000"/>
                  </a:path>
                </a:gradFill>
                <a:latin typeface="Palatino Linotype" panose="02040502050505030304" pitchFamily="18" charset="0"/>
              </a:rPr>
              <a:t> </a:t>
            </a:r>
            <a:endParaRPr lang="en-IN" sz="4400" dirty="0">
              <a:gradFill>
                <a:gsLst>
                  <a:gs pos="23000">
                    <a:schemeClr val="bg1">
                      <a:lumMod val="95000"/>
                    </a:schemeClr>
                  </a:gs>
                  <a:gs pos="98000">
                    <a:schemeClr val="bg1">
                      <a:lumMod val="85000"/>
                    </a:schemeClr>
                  </a:gs>
                </a:gsLst>
                <a:path path="circle">
                  <a:fillToRect l="50000" t="50000" r="50000" b="50000"/>
                </a:path>
              </a:gradFill>
              <a:latin typeface="Palatino Linotype" panose="02040502050505030304" pitchFamily="18" charset="0"/>
            </a:endParaRPr>
          </a:p>
        </p:txBody>
      </p:sp>
      <p:sp>
        <p:nvSpPr>
          <p:cNvPr id="3" name="TextBox 2">
            <a:extLst>
              <a:ext uri="{FF2B5EF4-FFF2-40B4-BE49-F238E27FC236}">
                <a16:creationId xmlns:a16="http://schemas.microsoft.com/office/drawing/2014/main" id="{6DFC2D64-C4B2-2D0F-F153-21304B9D6D11}"/>
              </a:ext>
            </a:extLst>
          </p:cNvPr>
          <p:cNvSpPr txBox="1"/>
          <p:nvPr/>
        </p:nvSpPr>
        <p:spPr>
          <a:xfrm>
            <a:off x="1365635" y="2824038"/>
            <a:ext cx="9902103" cy="1938992"/>
          </a:xfrm>
          <a:prstGeom prst="rect">
            <a:avLst/>
          </a:prstGeom>
          <a:noFill/>
        </p:spPr>
        <p:txBody>
          <a:bodyPr wrap="square" rtlCol="0">
            <a:spAutoFit/>
          </a:bodyPr>
          <a:lstStyle/>
          <a:p>
            <a:pPr algn="l"/>
            <a:r>
              <a:rPr lang="en-US" sz="2400" dirty="0">
                <a:solidFill>
                  <a:schemeClr val="bg1"/>
                </a:solidFill>
                <a:latin typeface="Times New Roman" panose="02020603050405020304" pitchFamily="18" charset="0"/>
                <a:cs typeface="Times New Roman" panose="02020603050405020304" pitchFamily="18" charset="0"/>
              </a:rPr>
              <a:t>1. ARDUINO UNO</a:t>
            </a:r>
          </a:p>
          <a:p>
            <a:pPr algn="l"/>
            <a:endParaRPr lang="en-US" sz="2400" dirty="0">
              <a:solidFill>
                <a:schemeClr val="bg1"/>
              </a:solidFill>
              <a:latin typeface="Times New Roman" panose="02020603050405020304" pitchFamily="18" charset="0"/>
              <a:cs typeface="Times New Roman" panose="02020603050405020304" pitchFamily="18" charset="0"/>
            </a:endParaRPr>
          </a:p>
          <a:p>
            <a:pPr algn="l"/>
            <a:r>
              <a:rPr lang="en-US" sz="2400" dirty="0">
                <a:solidFill>
                  <a:schemeClr val="bg1"/>
                </a:solidFill>
                <a:latin typeface="Times New Roman" panose="02020603050405020304" pitchFamily="18" charset="0"/>
                <a:cs typeface="Times New Roman" panose="02020603050405020304" pitchFamily="18" charset="0"/>
              </a:rPr>
              <a:t>2. SERVO MOTOR (SG-90)</a:t>
            </a:r>
          </a:p>
          <a:p>
            <a:pPr algn="l"/>
            <a:endParaRPr lang="en-US" sz="2400" dirty="0">
              <a:solidFill>
                <a:schemeClr val="bg1"/>
              </a:solidFill>
              <a:latin typeface="Times New Roman" panose="02020603050405020304" pitchFamily="18" charset="0"/>
              <a:cs typeface="Times New Roman" panose="02020603050405020304" pitchFamily="18" charset="0"/>
            </a:endParaRPr>
          </a:p>
          <a:p>
            <a:pPr algn="l"/>
            <a:r>
              <a:rPr lang="en-US" sz="2400" dirty="0">
                <a:solidFill>
                  <a:schemeClr val="bg1"/>
                </a:solidFill>
                <a:latin typeface="Times New Roman" panose="02020603050405020304" pitchFamily="18" charset="0"/>
                <a:cs typeface="Times New Roman" panose="02020603050405020304" pitchFamily="18" charset="0"/>
              </a:rPr>
              <a:t>3. ULTRASONIC SENSOR (HC-SR04)</a:t>
            </a:r>
          </a:p>
        </p:txBody>
      </p:sp>
    </p:spTree>
    <p:extLst>
      <p:ext uri="{BB962C8B-B14F-4D97-AF65-F5344CB8AC3E}">
        <p14:creationId xmlns:p14="http://schemas.microsoft.com/office/powerpoint/2010/main" val="13426110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097188" name="Google Shape;246;p20" descr="green mountain across body of water"/>
          <p:cNvPicPr preferRelativeResize="0"/>
          <p:nvPr/>
        </p:nvPicPr>
        <p:blipFill rotWithShape="1">
          <a:blip r:embed="rId3"/>
          <a:srcRect t="7834" b="7833"/>
          <a:stretch>
            <a:fillRect/>
          </a:stretch>
        </p:blipFill>
        <p:spPr>
          <a:xfrm>
            <a:off x="0" y="0"/>
            <a:ext cx="12192000" cy="6858000"/>
          </a:xfrm>
          <a:prstGeom prst="rect">
            <a:avLst/>
          </a:prstGeom>
          <a:noFill/>
          <a:ln>
            <a:noFill/>
          </a:ln>
        </p:spPr>
      </p:pic>
      <p:sp>
        <p:nvSpPr>
          <p:cNvPr id="1048682" name="Google Shape;247;p20"/>
          <p:cNvSpPr txBox="1"/>
          <p:nvPr/>
        </p:nvSpPr>
        <p:spPr>
          <a:xfrm flipH="1">
            <a:off x="2481943" y="2497996"/>
            <a:ext cx="8066313" cy="18620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500" dirty="0">
                <a:gradFill>
                  <a:gsLst>
                    <a:gs pos="85000">
                      <a:srgbClr val="7030A0"/>
                    </a:gs>
                    <a:gs pos="21000">
                      <a:srgbClr val="44E2EA"/>
                    </a:gs>
                    <a:gs pos="100000">
                      <a:schemeClr val="tx1">
                        <a:lumMod val="95000"/>
                        <a:lumOff val="5000"/>
                      </a:schemeClr>
                    </a:gs>
                  </a:gsLst>
                  <a:path path="circle">
                    <a:fillToRect l="50000" t="-80000" r="50000" b="180000"/>
                  </a:path>
                </a:gradFill>
                <a:latin typeface="Calibri" panose="020F0502020204030204"/>
                <a:ea typeface="Calibri" panose="020F0502020204030204"/>
                <a:cs typeface="Calibri" panose="020F0502020204030204"/>
                <a:sym typeface="Calibri" panose="020F0502020204030204"/>
              </a:rPr>
              <a:t>THANK YOU</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C92D3F-D354-0F31-F077-51ECE9978BED}"/>
              </a:ext>
            </a:extLst>
          </p:cNvPr>
          <p:cNvPicPr>
            <a:picLocks noChangeAspect="1"/>
          </p:cNvPicPr>
          <p:nvPr/>
        </p:nvPicPr>
        <p:blipFill rotWithShape="1">
          <a:blip r:embed="rId2">
            <a:alphaModFix amt="79000"/>
            <a:extLst>
              <a:ext uri="{28A0092B-C50C-407E-A947-70E740481C1C}">
                <a14:useLocalDpi xmlns:a14="http://schemas.microsoft.com/office/drawing/2010/main" val="0"/>
              </a:ext>
            </a:extLst>
          </a:blip>
          <a:srcRect t="46115" b="16385"/>
          <a:stretch/>
        </p:blipFill>
        <p:spPr>
          <a:xfrm>
            <a:off x="0" y="0"/>
            <a:ext cx="12192000" cy="6858000"/>
          </a:xfrm>
          <a:prstGeom prst="rect">
            <a:avLst/>
          </a:prstGeom>
        </p:spPr>
      </p:pic>
      <p:sp>
        <p:nvSpPr>
          <p:cNvPr id="2" name="TextBox 1">
            <a:extLst>
              <a:ext uri="{FF2B5EF4-FFF2-40B4-BE49-F238E27FC236}">
                <a16:creationId xmlns:a16="http://schemas.microsoft.com/office/drawing/2014/main" id="{638DCBE6-6633-3E8E-4178-91FCFE78C979}"/>
              </a:ext>
            </a:extLst>
          </p:cNvPr>
          <p:cNvSpPr txBox="1"/>
          <p:nvPr/>
        </p:nvSpPr>
        <p:spPr>
          <a:xfrm>
            <a:off x="-1" y="1178786"/>
            <a:ext cx="12192000" cy="584775"/>
          </a:xfrm>
          <a:prstGeom prst="rect">
            <a:avLst/>
          </a:prstGeom>
          <a:noFill/>
        </p:spPr>
        <p:txBody>
          <a:bodyPr wrap="square" rtlCol="0">
            <a:spAutoFit/>
          </a:bodyPr>
          <a:lstStyle/>
          <a:p>
            <a:pPr algn="ctr"/>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SUPPORTING FACULTIES AND  TEAM MEMBERS</a:t>
            </a:r>
            <a:endParaRPr lang="en-IN"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9B54A772-3139-80E6-5576-EA3F99FB4D06}"/>
              </a:ext>
            </a:extLst>
          </p:cNvPr>
          <p:cNvGraphicFramePr/>
          <p:nvPr>
            <p:extLst>
              <p:ext uri="{D42A27DB-BD31-4B8C-83A1-F6EECF244321}">
                <p14:modId xmlns:p14="http://schemas.microsoft.com/office/powerpoint/2010/main" val="1449439254"/>
              </p:ext>
            </p:extLst>
          </p:nvPr>
        </p:nvGraphicFramePr>
        <p:xfrm>
          <a:off x="224026" y="1851977"/>
          <a:ext cx="11967973" cy="5222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922448" y="2947281"/>
            <a:ext cx="6571127"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DR. M. SAFA  , Assistant Professor  / NWC</a:t>
            </a:r>
          </a:p>
          <a:p>
            <a:r>
              <a:rPr lang="en-US" sz="2400" dirty="0">
                <a:latin typeface="Times New Roman" panose="02020603050405020304" pitchFamily="18" charset="0"/>
                <a:cs typeface="Times New Roman" panose="02020603050405020304" pitchFamily="18" charset="0"/>
              </a:rPr>
              <a:t>Shaurya Singh Srinet, RA2111032010006 / NWC</a:t>
            </a:r>
          </a:p>
          <a:p>
            <a:r>
              <a:rPr lang="en-US" sz="2400" dirty="0">
                <a:latin typeface="Times New Roman" panose="02020603050405020304" pitchFamily="18" charset="0"/>
                <a:cs typeface="Times New Roman" panose="02020603050405020304" pitchFamily="18" charset="0"/>
              </a:rPr>
              <a:t>Shounak Chandra, RA2111032010026 / NWC</a:t>
            </a:r>
          </a:p>
          <a:p>
            <a:r>
              <a:rPr lang="en-US" sz="2400" dirty="0">
                <a:latin typeface="Times New Roman" panose="02020603050405020304" pitchFamily="18" charset="0"/>
                <a:cs typeface="Times New Roman" panose="02020603050405020304" pitchFamily="18" charset="0"/>
              </a:rPr>
              <a:t>Parth Galhotra, RA2111032010029 / NWC</a:t>
            </a:r>
          </a:p>
        </p:txBody>
      </p:sp>
    </p:spTree>
    <p:extLst>
      <p:ext uri="{BB962C8B-B14F-4D97-AF65-F5344CB8AC3E}">
        <p14:creationId xmlns:p14="http://schemas.microsoft.com/office/powerpoint/2010/main" val="30927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050" name="Picture 2" descr="landscape photography of mountain hit by sun rays">
            <a:extLst>
              <a:ext uri="{FF2B5EF4-FFF2-40B4-BE49-F238E27FC236}">
                <a16:creationId xmlns:a16="http://schemas.microsoft.com/office/drawing/2014/main" id="{A666DBC5-BBB9-C7E6-E97C-93A53623780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643" b="7643"/>
          <a:stretch/>
        </p:blipFill>
        <p:spPr bwMode="auto">
          <a:xfrm>
            <a:off x="214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9EB7637-A57B-1E6C-12A2-205DC4D910BB}"/>
              </a:ext>
            </a:extLst>
          </p:cNvPr>
          <p:cNvSpPr/>
          <p:nvPr/>
        </p:nvSpPr>
        <p:spPr>
          <a:xfrm>
            <a:off x="-2628900" y="-4862116"/>
            <a:ext cx="17449800" cy="16600893"/>
          </a:xfrm>
          <a:prstGeom prst="ellipse">
            <a:avLst/>
          </a:prstGeom>
          <a:solidFill>
            <a:srgbClr val="151A20">
              <a:alpha val="40000"/>
            </a:srgbClr>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Bahnschrift" panose="020B0502040204020203" pitchFamily="34" charset="0"/>
              </a:rPr>
              <a:t> </a:t>
            </a:r>
            <a:endParaRPr lang="en-IN" sz="5400" b="1" dirty="0">
              <a:latin typeface="Bahnschrift" panose="020B0502040204020203" pitchFamily="34" charset="0"/>
            </a:endParaRPr>
          </a:p>
        </p:txBody>
      </p:sp>
      <p:pic>
        <p:nvPicPr>
          <p:cNvPr id="3" name="Graphic 2" descr="Smart Phone with solid fill">
            <a:extLst>
              <a:ext uri="{FF2B5EF4-FFF2-40B4-BE49-F238E27FC236}">
                <a16:creationId xmlns:a16="http://schemas.microsoft.com/office/drawing/2014/main" id="{C7F38B6F-4404-44BB-38A7-DC4290A3531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61007" y="305640"/>
            <a:ext cx="923048" cy="923048"/>
          </a:xfrm>
          <a:prstGeom prst="rect">
            <a:avLst/>
          </a:prstGeom>
        </p:spPr>
      </p:pic>
      <p:sp>
        <p:nvSpPr>
          <p:cNvPr id="4" name="TextBox 3">
            <a:extLst>
              <a:ext uri="{FF2B5EF4-FFF2-40B4-BE49-F238E27FC236}">
                <a16:creationId xmlns:a16="http://schemas.microsoft.com/office/drawing/2014/main" id="{69E7B582-E8DC-D0F2-4721-4FE001B6A140}"/>
              </a:ext>
            </a:extLst>
          </p:cNvPr>
          <p:cNvSpPr txBox="1"/>
          <p:nvPr/>
        </p:nvSpPr>
        <p:spPr>
          <a:xfrm>
            <a:off x="-460140" y="1372270"/>
            <a:ext cx="8431998" cy="1015663"/>
          </a:xfrm>
          <a:prstGeom prst="rect">
            <a:avLst/>
          </a:prstGeom>
          <a:noFill/>
        </p:spPr>
        <p:txBody>
          <a:bodyPr wrap="square" rtlCol="0">
            <a:spAutoFit/>
          </a:bodyPr>
          <a:lstStyle/>
          <a:p>
            <a:pPr algn="ctr"/>
            <a:r>
              <a:rPr lang="en-US" sz="6000" b="1" dirty="0">
                <a:solidFill>
                  <a:schemeClr val="bg1"/>
                </a:solidFill>
                <a:latin typeface="Bell MT" panose="02020503060305020303" pitchFamily="18" charset="0"/>
              </a:rPr>
              <a:t>INTRODUCTION</a:t>
            </a:r>
            <a:endParaRPr lang="en-IN" sz="7000" b="1" dirty="0">
              <a:solidFill>
                <a:schemeClr val="bg1"/>
              </a:solidFill>
              <a:latin typeface="Bell MT" panose="02020503060305020303" pitchFamily="18" charset="0"/>
            </a:endParaRPr>
          </a:p>
        </p:txBody>
      </p:sp>
      <p:sp useBgFill="1">
        <p:nvSpPr>
          <p:cNvPr id="8" name="Rectangle: Rounded Corners 7">
            <a:extLst>
              <a:ext uri="{FF2B5EF4-FFF2-40B4-BE49-F238E27FC236}">
                <a16:creationId xmlns:a16="http://schemas.microsoft.com/office/drawing/2014/main" id="{F7D08071-F5B1-9D77-CD94-E76BBD14100F}"/>
              </a:ext>
            </a:extLst>
          </p:cNvPr>
          <p:cNvSpPr/>
          <p:nvPr/>
        </p:nvSpPr>
        <p:spPr>
          <a:xfrm rot="2412220">
            <a:off x="9444355" y="848512"/>
            <a:ext cx="716280" cy="35018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9" name="Rectangle: Rounded Corners 8">
            <a:extLst>
              <a:ext uri="{FF2B5EF4-FFF2-40B4-BE49-F238E27FC236}">
                <a16:creationId xmlns:a16="http://schemas.microsoft.com/office/drawing/2014/main" id="{0B384B12-E78F-171D-6063-4EEB279F0E46}"/>
              </a:ext>
            </a:extLst>
          </p:cNvPr>
          <p:cNvSpPr/>
          <p:nvPr/>
        </p:nvSpPr>
        <p:spPr>
          <a:xfrm rot="2412220">
            <a:off x="10045454" y="1371734"/>
            <a:ext cx="716280" cy="35018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0" name="Rectangle: Rounded Corners 9">
            <a:extLst>
              <a:ext uri="{FF2B5EF4-FFF2-40B4-BE49-F238E27FC236}">
                <a16:creationId xmlns:a16="http://schemas.microsoft.com/office/drawing/2014/main" id="{892D3B02-7251-1BED-9018-EB2CE62F5FED}"/>
              </a:ext>
            </a:extLst>
          </p:cNvPr>
          <p:cNvSpPr/>
          <p:nvPr/>
        </p:nvSpPr>
        <p:spPr>
          <a:xfrm rot="2412220">
            <a:off x="10590209" y="1984408"/>
            <a:ext cx="716280" cy="35018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B4EF897A-639D-102B-5DC9-AE3338F97379}"/>
              </a:ext>
            </a:extLst>
          </p:cNvPr>
          <p:cNvSpPr txBox="1"/>
          <p:nvPr/>
        </p:nvSpPr>
        <p:spPr>
          <a:xfrm>
            <a:off x="231868" y="2972658"/>
            <a:ext cx="8166859" cy="267765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In an era where technology is advancing rapidly, one of the key challenges we face is effective waste management.</a:t>
            </a:r>
          </a:p>
          <a:p>
            <a:pPr marL="342900" indent="-34290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Smart Dustbin project aims to tackle this challenge by integrating technology with traditional waste disposal systems.</a:t>
            </a:r>
          </a:p>
          <a:p>
            <a:pPr marL="342900" indent="-34290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Our project focuses on developing an innovative solution to optimize waste collection and promote a cleaner environment.</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931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3.75E-6 4.81481E-6 L 0.05716 -0.12315 " pathEditMode="relative" rAng="0" ptsTypes="AA">
                                      <p:cBhvr>
                                        <p:cTn id="6" dur="2000" fill="hold"/>
                                        <p:tgtEl>
                                          <p:spTgt spid="8"/>
                                        </p:tgtEl>
                                        <p:attrNameLst>
                                          <p:attrName>ppt_x</p:attrName>
                                          <p:attrName>ppt_y</p:attrName>
                                        </p:attrNameLst>
                                      </p:cBhvr>
                                      <p:rCtr x="2852" y="-6157"/>
                                    </p:animMotion>
                                  </p:childTnLst>
                                </p:cTn>
                              </p:par>
                              <p:par>
                                <p:cTn id="7" presetID="42" presetClass="path" presetSubtype="0" repeatCount="indefinite" accel="50000" decel="50000" autoRev="1" fill="hold" grpId="0" nodeType="withEffect">
                                  <p:stCondLst>
                                    <p:cond delay="400"/>
                                  </p:stCondLst>
                                  <p:childTnLst>
                                    <p:animMotion origin="layout" path="M 4.79167E-6 -4.07407E-6 L 0.05716 -0.12314 " pathEditMode="relative" rAng="0" ptsTypes="AA">
                                      <p:cBhvr>
                                        <p:cTn id="8" dur="2000" fill="hold"/>
                                        <p:tgtEl>
                                          <p:spTgt spid="9"/>
                                        </p:tgtEl>
                                        <p:attrNameLst>
                                          <p:attrName>ppt_x</p:attrName>
                                          <p:attrName>ppt_y</p:attrName>
                                        </p:attrNameLst>
                                      </p:cBhvr>
                                      <p:rCtr x="2852" y="-6157"/>
                                    </p:animMotion>
                                  </p:childTnLst>
                                </p:cTn>
                              </p:par>
                              <p:par>
                                <p:cTn id="9" presetID="42" presetClass="path" presetSubtype="0" repeatCount="indefinite" accel="50000" decel="50000" autoRev="1" fill="hold" grpId="0" nodeType="withEffect">
                                  <p:stCondLst>
                                    <p:cond delay="800"/>
                                  </p:stCondLst>
                                  <p:childTnLst>
                                    <p:animMotion origin="layout" path="M 3.33333E-6 4.07407E-6 L 0.05716 -0.12315 " pathEditMode="relative" rAng="0" ptsTypes="AA">
                                      <p:cBhvr>
                                        <p:cTn id="10" dur="2000" fill="hold"/>
                                        <p:tgtEl>
                                          <p:spTgt spid="10"/>
                                        </p:tgtEl>
                                        <p:attrNameLst>
                                          <p:attrName>ppt_x</p:attrName>
                                          <p:attrName>ppt_y</p:attrName>
                                        </p:attrNameLst>
                                      </p:cBhvr>
                                      <p:rCtr x="2852" y="-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098" name="Picture 2" descr="forest trees">
            <a:extLst>
              <a:ext uri="{FF2B5EF4-FFF2-40B4-BE49-F238E27FC236}">
                <a16:creationId xmlns:a16="http://schemas.microsoft.com/office/drawing/2014/main" id="{1ABC8889-2AA4-146E-D4F5-CCD7C131D4A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770" b="7770"/>
          <a:stretch/>
        </p:blipFill>
        <p:spPr bwMode="auto">
          <a:xfrm>
            <a:off x="-2" y="-1"/>
            <a:ext cx="12192000"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5CFBA61C-0E54-08E6-8C00-849BDEAE86CB}"/>
              </a:ext>
            </a:extLst>
          </p:cNvPr>
          <p:cNvSpPr/>
          <p:nvPr/>
        </p:nvSpPr>
        <p:spPr>
          <a:xfrm>
            <a:off x="-2210750" y="-4824702"/>
            <a:ext cx="16613495" cy="15805273"/>
          </a:xfrm>
          <a:prstGeom prst="ellipse">
            <a:avLst/>
          </a:prstGeom>
          <a:solidFill>
            <a:srgbClr val="151A20">
              <a:alpha val="40000"/>
            </a:srgbClr>
          </a:solidFill>
          <a:ln w="127000">
            <a:solidFill>
              <a:schemeClr val="bg1">
                <a:lumMod val="95000"/>
              </a:schemeClr>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4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16" name="TextBox 15">
            <a:extLst>
              <a:ext uri="{FF2B5EF4-FFF2-40B4-BE49-F238E27FC236}">
                <a16:creationId xmlns:a16="http://schemas.microsoft.com/office/drawing/2014/main" id="{0B212CC1-BA95-C662-BDF3-6652D6D3F3E0}"/>
              </a:ext>
            </a:extLst>
          </p:cNvPr>
          <p:cNvSpPr txBox="1"/>
          <p:nvPr/>
        </p:nvSpPr>
        <p:spPr>
          <a:xfrm>
            <a:off x="-773962" y="1337022"/>
            <a:ext cx="807022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Bell MT" panose="02020503060305020303" pitchFamily="18" charset="0"/>
              </a:rPr>
              <a:t>OBJECTIVE</a:t>
            </a:r>
            <a:endParaRPr kumimoji="0" lang="en-IN" sz="8000" b="1" i="0" u="none" strike="noStrike" kern="1200" cap="none" spc="0" normalizeH="0" baseline="0" noProof="0" dirty="0">
              <a:ln>
                <a:noFill/>
              </a:ln>
              <a:solidFill>
                <a:prstClr val="white"/>
              </a:solidFill>
              <a:effectLst/>
              <a:uLnTx/>
              <a:uFillTx/>
              <a:latin typeface="Bell MT" panose="02020503060305020303" pitchFamily="18" charset="0"/>
            </a:endParaRPr>
          </a:p>
        </p:txBody>
      </p:sp>
      <p:pic>
        <p:nvPicPr>
          <p:cNvPr id="17" name="Graphic 16" descr="Target with solid fill">
            <a:extLst>
              <a:ext uri="{FF2B5EF4-FFF2-40B4-BE49-F238E27FC236}">
                <a16:creationId xmlns:a16="http://schemas.microsoft.com/office/drawing/2014/main" id="{1A250D50-60C6-0191-AAE6-90A3239BB7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40523" y="391876"/>
            <a:ext cx="1122024" cy="1122024"/>
          </a:xfrm>
          <a:prstGeom prst="rect">
            <a:avLst/>
          </a:prstGeom>
        </p:spPr>
      </p:pic>
      <p:sp useBgFill="1">
        <p:nvSpPr>
          <p:cNvPr id="24" name="Rectangle 23">
            <a:extLst>
              <a:ext uri="{FF2B5EF4-FFF2-40B4-BE49-F238E27FC236}">
                <a16:creationId xmlns:a16="http://schemas.microsoft.com/office/drawing/2014/main" id="{C5CE873C-BC13-572B-B24A-56F754800700}"/>
              </a:ext>
            </a:extLst>
          </p:cNvPr>
          <p:cNvSpPr/>
          <p:nvPr/>
        </p:nvSpPr>
        <p:spPr>
          <a:xfrm>
            <a:off x="9685969" y="2981955"/>
            <a:ext cx="655320" cy="31789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5" name="Rectangle 24">
            <a:extLst>
              <a:ext uri="{FF2B5EF4-FFF2-40B4-BE49-F238E27FC236}">
                <a16:creationId xmlns:a16="http://schemas.microsoft.com/office/drawing/2014/main" id="{218E6423-48C3-5041-6C02-888DF97AF775}"/>
              </a:ext>
            </a:extLst>
          </p:cNvPr>
          <p:cNvSpPr/>
          <p:nvPr/>
        </p:nvSpPr>
        <p:spPr>
          <a:xfrm>
            <a:off x="10467644" y="1839522"/>
            <a:ext cx="655320" cy="31789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6" name="Rectangle 25">
            <a:extLst>
              <a:ext uri="{FF2B5EF4-FFF2-40B4-BE49-F238E27FC236}">
                <a16:creationId xmlns:a16="http://schemas.microsoft.com/office/drawing/2014/main" id="{08E1E88A-26DC-E8A6-419A-1EFDB0C77F67}"/>
              </a:ext>
            </a:extLst>
          </p:cNvPr>
          <p:cNvSpPr/>
          <p:nvPr/>
        </p:nvSpPr>
        <p:spPr>
          <a:xfrm>
            <a:off x="11269487" y="2981954"/>
            <a:ext cx="655320" cy="31789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7" name="Rectangle 26">
            <a:extLst>
              <a:ext uri="{FF2B5EF4-FFF2-40B4-BE49-F238E27FC236}">
                <a16:creationId xmlns:a16="http://schemas.microsoft.com/office/drawing/2014/main" id="{22B210B3-B83B-4357-B6A4-983E197BA33B}"/>
              </a:ext>
            </a:extLst>
          </p:cNvPr>
          <p:cNvSpPr/>
          <p:nvPr/>
        </p:nvSpPr>
        <p:spPr>
          <a:xfrm>
            <a:off x="8930852" y="1858517"/>
            <a:ext cx="655320" cy="31789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7E940CF0-65EC-4F18-543C-CD03BA42AA46}"/>
              </a:ext>
            </a:extLst>
          </p:cNvPr>
          <p:cNvSpPr txBox="1"/>
          <p:nvPr/>
        </p:nvSpPr>
        <p:spPr>
          <a:xfrm>
            <a:off x="352718" y="2680472"/>
            <a:ext cx="8431611" cy="3785652"/>
          </a:xfrm>
          <a:prstGeom prst="rect">
            <a:avLst/>
          </a:prstGeom>
          <a:noFill/>
          <a:effectLst>
            <a:outerShdw blurRad="1270000" dist="50800" dir="5400000" sx="1000" sy="1000" algn="ctr" rotWithShape="0">
              <a:srgbClr val="000000"/>
            </a:outerShdw>
            <a:reflection stA="45000" endPos="2000" dist="50800" dir="5400000" sy="-100000" algn="bl" rotWithShape="0"/>
          </a:effectLst>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The objective of the Smart Dustbin project is to revolutionize waste management by creating an intelligent system that automates the process of waste disposal. Utilizing Arduino, a servo motor, and an ultrasonic sensor, the project aims to develop a dustbin that opens its lid automatically when approached with garbage and closes it after disposal, promoting hands-free waste disposal and ensuring hygiene. The primary goal is to leverage technology to streamline waste collection processes, enhance cleanliness, and contribute to environmental sustainability by encouraging proper waste disposal practices.</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779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11000" decel="12000" autoRev="1" fill="hold" grpId="0" nodeType="withEffect">
                                  <p:stCondLst>
                                    <p:cond delay="0"/>
                                  </p:stCondLst>
                                  <p:childTnLst>
                                    <p:animScale>
                                      <p:cBhvr>
                                        <p:cTn id="6" dur="2000" fill="hold"/>
                                        <p:tgtEl>
                                          <p:spTgt spid="24"/>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3.95833E-6 4.81481E-6 L 0.00144 -0.16482 " pathEditMode="relative" rAng="0" ptsTypes="AA">
                                      <p:cBhvr>
                                        <p:cTn id="8" dur="2000" fill="hold"/>
                                        <p:tgtEl>
                                          <p:spTgt spid="24"/>
                                        </p:tgtEl>
                                        <p:attrNameLst>
                                          <p:attrName>ppt_x</p:attrName>
                                          <p:attrName>ppt_y</p:attrName>
                                        </p:attrNameLst>
                                      </p:cBhvr>
                                      <p:rCtr x="65" y="-8241"/>
                                    </p:animMotion>
                                  </p:childTnLst>
                                </p:cTn>
                              </p:par>
                              <p:par>
                                <p:cTn id="9" presetID="6" presetClass="emph" presetSubtype="0" repeatCount="indefinite" accel="11000" decel="12000" autoRev="1" fill="hold" grpId="0" nodeType="withEffect">
                                  <p:stCondLst>
                                    <p:cond delay="0"/>
                                  </p:stCondLst>
                                  <p:childTnLst>
                                    <p:animScale>
                                      <p:cBhvr>
                                        <p:cTn id="10" dur="2000" fill="hold"/>
                                        <p:tgtEl>
                                          <p:spTgt spid="25"/>
                                        </p:tgtEl>
                                      </p:cBhvr>
                                      <p:by x="100000" y="125000"/>
                                    </p:animScale>
                                  </p:childTnLst>
                                </p:cTn>
                              </p:par>
                              <p:par>
                                <p:cTn id="11" presetID="64" presetClass="path" presetSubtype="0" repeatCount="indefinite" accel="50000" decel="50000" autoRev="1" fill="hold" grpId="1" nodeType="withEffect">
                                  <p:stCondLst>
                                    <p:cond delay="0"/>
                                  </p:stCondLst>
                                  <p:childTnLst>
                                    <p:animMotion origin="layout" path="M 3.33333E-6 0 L 0.00143 -0.16481 " pathEditMode="relative" rAng="0" ptsTypes="AA">
                                      <p:cBhvr>
                                        <p:cTn id="12" dur="2000" fill="hold"/>
                                        <p:tgtEl>
                                          <p:spTgt spid="25"/>
                                        </p:tgtEl>
                                        <p:attrNameLst>
                                          <p:attrName>ppt_x</p:attrName>
                                          <p:attrName>ppt_y</p:attrName>
                                        </p:attrNameLst>
                                      </p:cBhvr>
                                      <p:rCtr x="65" y="-8241"/>
                                    </p:animMotion>
                                  </p:childTnLst>
                                </p:cTn>
                              </p:par>
                              <p:par>
                                <p:cTn id="13" presetID="6" presetClass="emph" presetSubtype="0" repeatCount="indefinite" accel="11000" decel="12000" autoRev="1" fill="hold" grpId="0" nodeType="withEffect">
                                  <p:stCondLst>
                                    <p:cond delay="0"/>
                                  </p:stCondLst>
                                  <p:childTnLst>
                                    <p:animScale>
                                      <p:cBhvr>
                                        <p:cTn id="14" dur="2000" fill="hold"/>
                                        <p:tgtEl>
                                          <p:spTgt spid="26"/>
                                        </p:tgtEl>
                                      </p:cBhvr>
                                      <p:by x="100000" y="125000"/>
                                    </p:animScale>
                                  </p:childTnLst>
                                </p:cTn>
                              </p:par>
                              <p:par>
                                <p:cTn id="15" presetID="64" presetClass="path" presetSubtype="0" repeatCount="indefinite" accel="50000" decel="50000" autoRev="1" fill="hold" grpId="1" nodeType="withEffect">
                                  <p:stCondLst>
                                    <p:cond delay="0"/>
                                  </p:stCondLst>
                                  <p:childTnLst>
                                    <p:animMotion origin="layout" path="M -1.875E-6 4.81481E-6 L 0.00143 -0.16482 " pathEditMode="relative" rAng="0" ptsTypes="AA">
                                      <p:cBhvr>
                                        <p:cTn id="16" dur="2000" fill="hold"/>
                                        <p:tgtEl>
                                          <p:spTgt spid="26"/>
                                        </p:tgtEl>
                                        <p:attrNameLst>
                                          <p:attrName>ppt_x</p:attrName>
                                          <p:attrName>ppt_y</p:attrName>
                                        </p:attrNameLst>
                                      </p:cBhvr>
                                      <p:rCtr x="65" y="-8241"/>
                                    </p:animMotion>
                                  </p:childTnLst>
                                </p:cTn>
                              </p:par>
                              <p:par>
                                <p:cTn id="17" presetID="6" presetClass="emph" presetSubtype="0" repeatCount="indefinite" accel="11000" decel="12000" autoRev="1" fill="hold" grpId="0" nodeType="withEffect">
                                  <p:stCondLst>
                                    <p:cond delay="0"/>
                                  </p:stCondLst>
                                  <p:childTnLst>
                                    <p:animScale>
                                      <p:cBhvr>
                                        <p:cTn id="18" dur="2000" fill="hold"/>
                                        <p:tgtEl>
                                          <p:spTgt spid="27"/>
                                        </p:tgtEl>
                                      </p:cBhvr>
                                      <p:by x="100000" y="125000"/>
                                    </p:animScale>
                                  </p:childTnLst>
                                </p:cTn>
                              </p:par>
                              <p:par>
                                <p:cTn id="19" presetID="64" presetClass="path" presetSubtype="0" repeatCount="indefinite" accel="50000" decel="50000" autoRev="1" fill="hold" grpId="1" nodeType="withEffect">
                                  <p:stCondLst>
                                    <p:cond delay="0"/>
                                  </p:stCondLst>
                                  <p:childTnLst>
                                    <p:animMotion origin="layout" path="M 5E-6 2.22222E-6 L 0.00144 -0.16482 " pathEditMode="relative" rAng="0" ptsTypes="AA">
                                      <p:cBhvr>
                                        <p:cTn id="20" dur="2000" fill="hold"/>
                                        <p:tgtEl>
                                          <p:spTgt spid="27"/>
                                        </p:tgtEl>
                                        <p:attrNameLst>
                                          <p:attrName>ppt_x</p:attrName>
                                          <p:attrName>ppt_y</p:attrName>
                                        </p:attrNameLst>
                                      </p:cBhvr>
                                      <p:rCtr x="65" y="-8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7" grpId="0" animBg="1"/>
      <p:bldP spid="2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alm trees covered with fog">
            <a:extLst>
              <a:ext uri="{FF2B5EF4-FFF2-40B4-BE49-F238E27FC236}">
                <a16:creationId xmlns:a16="http://schemas.microsoft.com/office/drawing/2014/main" id="{CF57F19A-9140-FF4D-2951-59562A74DCB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34" b="783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7B3C788-D979-84FD-A8B9-CF13360148A7}"/>
              </a:ext>
            </a:extLst>
          </p:cNvPr>
          <p:cNvSpPr/>
          <p:nvPr/>
        </p:nvSpPr>
        <p:spPr>
          <a:xfrm>
            <a:off x="-2047240" y="-4598127"/>
            <a:ext cx="16286480" cy="15774224"/>
          </a:xfrm>
          <a:prstGeom prst="ellipse">
            <a:avLst/>
          </a:prstGeom>
          <a:solidFill>
            <a:srgbClr val="151A20">
              <a:alpha val="40000"/>
            </a:srgbClr>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4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3" name="TextBox 2">
            <a:extLst>
              <a:ext uri="{FF2B5EF4-FFF2-40B4-BE49-F238E27FC236}">
                <a16:creationId xmlns:a16="http://schemas.microsoft.com/office/drawing/2014/main" id="{0FFCD61E-C463-295C-6D49-A648AED09FA0}"/>
              </a:ext>
            </a:extLst>
          </p:cNvPr>
          <p:cNvSpPr txBox="1"/>
          <p:nvPr/>
        </p:nvSpPr>
        <p:spPr>
          <a:xfrm>
            <a:off x="1041203" y="2126369"/>
            <a:ext cx="933822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dirty="0">
                <a:solidFill>
                  <a:prstClr val="white"/>
                </a:solidFill>
                <a:latin typeface="Bell MT" panose="02020503060305020303" pitchFamily="18" charset="0"/>
              </a:rPr>
              <a:t>METHODOLOGY</a:t>
            </a:r>
            <a:endParaRPr kumimoji="0" lang="en-IN" sz="6600" b="1" i="0" u="none" strike="noStrike" kern="1200" cap="none" spc="0" normalizeH="0" baseline="0" noProof="0" dirty="0">
              <a:ln>
                <a:noFill/>
              </a:ln>
              <a:solidFill>
                <a:prstClr val="white"/>
              </a:solidFill>
              <a:effectLst/>
              <a:uLnTx/>
              <a:uFillTx/>
              <a:latin typeface="Bell MT" panose="02020503060305020303" pitchFamily="18" charset="0"/>
            </a:endParaRPr>
          </a:p>
        </p:txBody>
      </p:sp>
      <p:pic>
        <p:nvPicPr>
          <p:cNvPr id="4" name="Graphic 3" descr="Bar graph with upward trend with solid fill">
            <a:extLst>
              <a:ext uri="{FF2B5EF4-FFF2-40B4-BE49-F238E27FC236}">
                <a16:creationId xmlns:a16="http://schemas.microsoft.com/office/drawing/2014/main" id="{5D2E2050-DAF5-493E-DA80-7BCF82D30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8592" y="829376"/>
            <a:ext cx="1107997" cy="1107997"/>
          </a:xfrm>
          <a:prstGeom prst="rect">
            <a:avLst/>
          </a:prstGeom>
        </p:spPr>
      </p:pic>
      <p:sp>
        <p:nvSpPr>
          <p:cNvPr id="5" name="TextBox 4">
            <a:extLst>
              <a:ext uri="{FF2B5EF4-FFF2-40B4-BE49-F238E27FC236}">
                <a16:creationId xmlns:a16="http://schemas.microsoft.com/office/drawing/2014/main" id="{FFC78EE4-B39B-0BFD-16D4-DFB9A8C8934D}"/>
              </a:ext>
            </a:extLst>
          </p:cNvPr>
          <p:cNvSpPr txBox="1"/>
          <p:nvPr/>
        </p:nvSpPr>
        <p:spPr>
          <a:xfrm>
            <a:off x="166374" y="4353685"/>
            <a:ext cx="11859251" cy="138499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b="0" i="0" dirty="0">
                <a:solidFill>
                  <a:srgbClr val="ECECEC"/>
                </a:solidFill>
                <a:effectLst/>
                <a:latin typeface="Times New Roman" panose="02020603050405020304" pitchFamily="18" charset="0"/>
                <a:cs typeface="Times New Roman" panose="02020603050405020304" pitchFamily="18" charset="0"/>
              </a:rPr>
              <a:t>This methodology outlines the systematic approach adopted to design, develop, and implement the Smart Dustbin system, ensuring efficient waste management and promoting hygiene and cleanliness.</a:t>
            </a:r>
            <a:endParaRPr kumimoji="0" lang="en-IN" sz="2800" b="1" i="0" u="none" strike="noStrike" kern="1200" cap="none" spc="0" normalizeH="0" baseline="0" noProof="0" dirty="0">
              <a:ln>
                <a:noFill/>
              </a:ln>
              <a:solidFill>
                <a:schemeClr val="bg1">
                  <a:lumMod val="85000"/>
                </a:scheme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816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ED4C9A3D-5536-0942-4984-F0613A1C6186}"/>
            </a:ext>
          </a:extLst>
        </p:cNvPr>
        <p:cNvGrpSpPr/>
        <p:nvPr/>
      </p:nvGrpSpPr>
      <p:grpSpPr>
        <a:xfrm>
          <a:off x="0" y="0"/>
          <a:ext cx="0" cy="0"/>
          <a:chOff x="0" y="0"/>
          <a:chExt cx="0" cy="0"/>
        </a:xfrm>
      </p:grpSpPr>
      <p:pic>
        <p:nvPicPr>
          <p:cNvPr id="1026" name="Picture 2" descr="palm trees covered with fog">
            <a:extLst>
              <a:ext uri="{FF2B5EF4-FFF2-40B4-BE49-F238E27FC236}">
                <a16:creationId xmlns:a16="http://schemas.microsoft.com/office/drawing/2014/main" id="{561CF94A-0AFC-949B-B359-0CC9BD63821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34" b="783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E0D14D6-7FA5-A333-F5C6-1CE1C87BEB6F}"/>
              </a:ext>
            </a:extLst>
          </p:cNvPr>
          <p:cNvSpPr/>
          <p:nvPr/>
        </p:nvSpPr>
        <p:spPr>
          <a:xfrm>
            <a:off x="-2128883" y="-5586005"/>
            <a:ext cx="16286480" cy="15774224"/>
          </a:xfrm>
          <a:prstGeom prst="ellipse">
            <a:avLst/>
          </a:prstGeom>
          <a:solidFill>
            <a:srgbClr val="151A20">
              <a:alpha val="40000"/>
            </a:srgbClr>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4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5" name="TextBox 4">
            <a:extLst>
              <a:ext uri="{FF2B5EF4-FFF2-40B4-BE49-F238E27FC236}">
                <a16:creationId xmlns:a16="http://schemas.microsoft.com/office/drawing/2014/main" id="{F59C181A-F69D-1039-7631-D9489494646B}"/>
              </a:ext>
            </a:extLst>
          </p:cNvPr>
          <p:cNvSpPr txBox="1"/>
          <p:nvPr/>
        </p:nvSpPr>
        <p:spPr>
          <a:xfrm>
            <a:off x="166374" y="733246"/>
            <a:ext cx="11859251" cy="6124754"/>
          </a:xfrm>
          <a:prstGeom prst="rect">
            <a:avLst/>
          </a:prstGeom>
          <a:noFill/>
        </p:spPr>
        <p:txBody>
          <a:bodyPr wrap="square" rtlCol="0">
            <a:spAutoFit/>
          </a:bodyPr>
          <a:lstStyle/>
          <a:p>
            <a:pPr algn="just"/>
            <a:r>
              <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rPr>
              <a:t>1. System Components Selection:</a:t>
            </a:r>
          </a:p>
          <a:p>
            <a:pPr algn="just"/>
            <a:r>
              <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rPr>
              <a:t>	Identify and select appropriate components such as Arduino microcontroller, servo motor, and ultrasonic sensor based on project requirements and functionality.</a:t>
            </a:r>
          </a:p>
          <a:p>
            <a:pPr algn="just"/>
            <a:endPar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endParaRPr>
          </a:p>
          <a:p>
            <a:pPr algn="just"/>
            <a:r>
              <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rPr>
              <a:t>2. Hardware Setup:</a:t>
            </a:r>
          </a:p>
          <a:p>
            <a:pPr algn="just"/>
            <a:r>
              <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rPr>
              <a:t>  	Connect the selected components to the Arduino board using jumper wires, ensuring proper connections and functionality.</a:t>
            </a:r>
          </a:p>
          <a:p>
            <a:pPr algn="just"/>
            <a:endPar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endParaRPr>
          </a:p>
          <a:p>
            <a:pPr algn="just"/>
            <a:r>
              <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rPr>
              <a:t>3. Physical Assembly:</a:t>
            </a:r>
          </a:p>
          <a:p>
            <a:pPr algn="just"/>
            <a:r>
              <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rPr>
              <a:t>	Mount the ultrasonic sensor and servo motor securely onto the dustbin, ensuring the servo motor is attached to the lid for smooth opening and closing.</a:t>
            </a:r>
          </a:p>
          <a:p>
            <a:pPr algn="just"/>
            <a:endPar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endParaRPr>
          </a:p>
          <a:p>
            <a:pPr algn="just"/>
            <a:endParaRPr lang="en-US" sz="2800" dirty="0">
              <a:solidFill>
                <a:schemeClr val="bg1"/>
              </a:solidFill>
              <a:latin typeface="Bell MT" panose="02020503060305020303" pitchFamily="18" charset="0"/>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964914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EE525E4-757A-25E6-EF58-DB1EE2773385}"/>
            </a:ext>
          </a:extLst>
        </p:cNvPr>
        <p:cNvGrpSpPr/>
        <p:nvPr/>
      </p:nvGrpSpPr>
      <p:grpSpPr>
        <a:xfrm>
          <a:off x="0" y="0"/>
          <a:ext cx="0" cy="0"/>
          <a:chOff x="0" y="0"/>
          <a:chExt cx="0" cy="0"/>
        </a:xfrm>
      </p:grpSpPr>
      <p:pic>
        <p:nvPicPr>
          <p:cNvPr id="1026" name="Picture 2" descr="palm trees covered with fog">
            <a:extLst>
              <a:ext uri="{FF2B5EF4-FFF2-40B4-BE49-F238E27FC236}">
                <a16:creationId xmlns:a16="http://schemas.microsoft.com/office/drawing/2014/main" id="{46516D9B-EDFC-AD91-BB3B-B83361DD1B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34" b="783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07CE40BD-0014-7F23-EC6C-26E166EAFEA1}"/>
              </a:ext>
            </a:extLst>
          </p:cNvPr>
          <p:cNvSpPr/>
          <p:nvPr/>
        </p:nvSpPr>
        <p:spPr>
          <a:xfrm>
            <a:off x="-2161540" y="-5586005"/>
            <a:ext cx="16286480" cy="15774224"/>
          </a:xfrm>
          <a:prstGeom prst="ellipse">
            <a:avLst/>
          </a:prstGeom>
          <a:solidFill>
            <a:srgbClr val="151A20">
              <a:alpha val="40000"/>
            </a:srgbClr>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4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5" name="TextBox 4">
            <a:extLst>
              <a:ext uri="{FF2B5EF4-FFF2-40B4-BE49-F238E27FC236}">
                <a16:creationId xmlns:a16="http://schemas.microsoft.com/office/drawing/2014/main" id="{02D946F3-7392-F14B-454C-40C88FDB1AA0}"/>
              </a:ext>
            </a:extLst>
          </p:cNvPr>
          <p:cNvSpPr txBox="1"/>
          <p:nvPr/>
        </p:nvSpPr>
        <p:spPr>
          <a:xfrm>
            <a:off x="166374" y="487025"/>
            <a:ext cx="11859251" cy="6370975"/>
          </a:xfrm>
          <a:prstGeom prst="rect">
            <a:avLst/>
          </a:prstGeom>
          <a:noFill/>
        </p:spPr>
        <p:txBody>
          <a:bodyPr wrap="square" rtlCol="0">
            <a:spAutoFit/>
          </a:bodyPr>
          <a:lstStyle/>
          <a:p>
            <a:pPr algn="just"/>
            <a:r>
              <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rPr>
              <a:t>4. Software Development:</a:t>
            </a:r>
          </a:p>
          <a:p>
            <a:pPr algn="just"/>
            <a:r>
              <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rPr>
              <a:t> 	Develop the Arduino sketch (`</a:t>
            </a:r>
            <a:r>
              <a:rPr lang="en-US" sz="2400" dirty="0" err="1">
                <a:solidFill>
                  <a:schemeClr val="bg1"/>
                </a:solidFill>
                <a:latin typeface="Bell MT" panose="02020503060305020303" pitchFamily="18" charset="0"/>
                <a:ea typeface="Calibri" panose="020F0502020204030204"/>
                <a:cs typeface="Calibri" panose="020F0502020204030204"/>
                <a:sym typeface="Calibri" panose="020F0502020204030204"/>
              </a:rPr>
              <a:t>SmartDustbin.ino</a:t>
            </a:r>
            <a:r>
              <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rPr>
              <a:t>`) to control the operation of the servo motor and ultrasonic sensor, including code for lid opening upon garbage detection and automatic lid closing after disposal.</a:t>
            </a:r>
          </a:p>
          <a:p>
            <a:pPr algn="just"/>
            <a:endPar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endParaRPr>
          </a:p>
          <a:p>
            <a:pPr algn="just"/>
            <a:r>
              <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rPr>
              <a:t>5. Testing and Debugging:</a:t>
            </a:r>
          </a:p>
          <a:p>
            <a:pPr algn="just"/>
            <a:r>
              <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rPr>
              <a:t>  	Conduct thorough testing of the hardware and software components to ensure proper functionality and reliability.</a:t>
            </a:r>
          </a:p>
          <a:p>
            <a:pPr algn="just"/>
            <a:r>
              <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rPr>
              <a:t>   	Debug any issues encountered during testing and refine the system for optimal performance.</a:t>
            </a:r>
          </a:p>
          <a:p>
            <a:pPr algn="just"/>
            <a:endPar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endParaRPr>
          </a:p>
          <a:p>
            <a:pPr algn="just"/>
            <a:r>
              <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rPr>
              <a:t>6. Integration and Demonstration:</a:t>
            </a:r>
          </a:p>
          <a:p>
            <a:pPr algn="just"/>
            <a:r>
              <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rPr>
              <a:t>   	Integrate the hardware and software components to create a cohesive smart dustbin system.</a:t>
            </a:r>
          </a:p>
          <a:p>
            <a:pPr algn="just"/>
            <a:r>
              <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rPr>
              <a:t>   	Demonstrate the functionality of the system through real-world testing and validation, ensuring seamless operation in different scenarios.</a:t>
            </a:r>
          </a:p>
          <a:p>
            <a:pPr algn="just"/>
            <a:endParaRPr lang="en-US" sz="2400" dirty="0">
              <a:solidFill>
                <a:schemeClr val="bg1"/>
              </a:solidFill>
              <a:latin typeface="Bell MT" panose="02020503060305020303" pitchFamily="18" charset="0"/>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007932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a:extLst>
            <a:ext uri="{FF2B5EF4-FFF2-40B4-BE49-F238E27FC236}">
              <a16:creationId xmlns:a16="http://schemas.microsoft.com/office/drawing/2014/main" id="{CC548E7A-E868-D658-D9A3-B850DF05567D}"/>
            </a:ext>
          </a:extLst>
        </p:cNvPr>
        <p:cNvGrpSpPr/>
        <p:nvPr/>
      </p:nvGrpSpPr>
      <p:grpSpPr>
        <a:xfrm>
          <a:off x="0" y="0"/>
          <a:ext cx="0" cy="0"/>
          <a:chOff x="0" y="0"/>
          <a:chExt cx="0" cy="0"/>
        </a:xfrm>
      </p:grpSpPr>
      <p:pic>
        <p:nvPicPr>
          <p:cNvPr id="2097188" name="Google Shape;246;p20" descr="green mountain across body of water">
            <a:extLst>
              <a:ext uri="{FF2B5EF4-FFF2-40B4-BE49-F238E27FC236}">
                <a16:creationId xmlns:a16="http://schemas.microsoft.com/office/drawing/2014/main" id="{AF855AFD-405E-5408-7141-59FDAE8243DE}"/>
              </a:ext>
            </a:extLst>
          </p:cNvPr>
          <p:cNvPicPr preferRelativeResize="0"/>
          <p:nvPr/>
        </p:nvPicPr>
        <p:blipFill rotWithShape="1">
          <a:blip r:embed="rId3"/>
          <a:srcRect t="7834" b="7833"/>
          <a:stretch>
            <a:fillRect/>
          </a:stretch>
        </p:blipFill>
        <p:spPr>
          <a:xfrm>
            <a:off x="0" y="0"/>
            <a:ext cx="12192000" cy="6858000"/>
          </a:xfrm>
          <a:prstGeom prst="rect">
            <a:avLst/>
          </a:prstGeom>
          <a:noFill/>
          <a:ln>
            <a:noFill/>
          </a:ln>
        </p:spPr>
      </p:pic>
      <p:sp>
        <p:nvSpPr>
          <p:cNvPr id="12" name="TextBox 11">
            <a:extLst>
              <a:ext uri="{FF2B5EF4-FFF2-40B4-BE49-F238E27FC236}">
                <a16:creationId xmlns:a16="http://schemas.microsoft.com/office/drawing/2014/main" id="{F82B1575-3262-EE15-E14F-A9C450E4A0D5}"/>
              </a:ext>
            </a:extLst>
          </p:cNvPr>
          <p:cNvSpPr txBox="1"/>
          <p:nvPr/>
        </p:nvSpPr>
        <p:spPr>
          <a:xfrm>
            <a:off x="3567793" y="336083"/>
            <a:ext cx="5031833" cy="830997"/>
          </a:xfrm>
          <a:prstGeom prst="rect">
            <a:avLst/>
          </a:prstGeom>
          <a:noFill/>
        </p:spPr>
        <p:txBody>
          <a:bodyPr wrap="square" rtlCol="0">
            <a:spAutoFit/>
          </a:bodyPr>
          <a:lstStyle/>
          <a:p>
            <a:r>
              <a:rPr lang="en-IN" sz="4800" dirty="0">
                <a:solidFill>
                  <a:schemeClr val="bg1"/>
                </a:solidFill>
              </a:rPr>
              <a:t>BLOCK DIAGRAM</a:t>
            </a:r>
          </a:p>
        </p:txBody>
      </p:sp>
      <p:pic>
        <p:nvPicPr>
          <p:cNvPr id="3" name="Picture 2">
            <a:extLst>
              <a:ext uri="{FF2B5EF4-FFF2-40B4-BE49-F238E27FC236}">
                <a16:creationId xmlns:a16="http://schemas.microsoft.com/office/drawing/2014/main" id="{6C6B83F1-0AAF-BCBB-A70D-520001122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3545" y="1403364"/>
            <a:ext cx="4914220" cy="5118553"/>
          </a:xfrm>
          <a:prstGeom prst="rect">
            <a:avLst/>
          </a:prstGeom>
        </p:spPr>
      </p:pic>
    </p:spTree>
    <p:extLst>
      <p:ext uri="{BB962C8B-B14F-4D97-AF65-F5344CB8AC3E}">
        <p14:creationId xmlns:p14="http://schemas.microsoft.com/office/powerpoint/2010/main" val="385350084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050" name="Picture 2" descr="tree on body of water near mountains">
            <a:extLst>
              <a:ext uri="{FF2B5EF4-FFF2-40B4-BE49-F238E27FC236}">
                <a16:creationId xmlns:a16="http://schemas.microsoft.com/office/drawing/2014/main" id="{92C6DDE3-E1E4-627E-4EF9-8C7781894AB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34" b="783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64B5F92A-36FF-88F2-57C9-221D45FBE562}"/>
              </a:ext>
            </a:extLst>
          </p:cNvPr>
          <p:cNvSpPr/>
          <p:nvPr/>
        </p:nvSpPr>
        <p:spPr>
          <a:xfrm>
            <a:off x="-1911457" y="-4015849"/>
            <a:ext cx="16014912" cy="14889695"/>
          </a:xfrm>
          <a:prstGeom prst="ellipse">
            <a:avLst/>
          </a:prstGeom>
          <a:solidFill>
            <a:srgbClr val="151A20">
              <a:alpha val="40000"/>
            </a:srgbClr>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400" b="1"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endParaRPr>
          </a:p>
        </p:txBody>
      </p:sp>
      <p:sp>
        <p:nvSpPr>
          <p:cNvPr id="9" name="TextBox 8">
            <a:extLst>
              <a:ext uri="{FF2B5EF4-FFF2-40B4-BE49-F238E27FC236}">
                <a16:creationId xmlns:a16="http://schemas.microsoft.com/office/drawing/2014/main" id="{6BACAE61-E0B7-1E63-8A53-0CD6F4919083}"/>
              </a:ext>
            </a:extLst>
          </p:cNvPr>
          <p:cNvSpPr txBox="1"/>
          <p:nvPr/>
        </p:nvSpPr>
        <p:spPr>
          <a:xfrm>
            <a:off x="-690691" y="1482888"/>
            <a:ext cx="7239772" cy="16013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latin typeface="Bell MT" panose="02020503060305020303" pitchFamily="18" charset="0"/>
              </a:rPr>
              <a:t>SCOPE</a:t>
            </a:r>
            <a:endParaRPr kumimoji="0" lang="en-IN" sz="8000" b="1" i="0" u="none" strike="noStrike" kern="1200" cap="none" spc="0" normalizeH="0" baseline="0" noProof="0" dirty="0">
              <a:ln>
                <a:noFill/>
              </a:ln>
              <a:solidFill>
                <a:prstClr val="white"/>
              </a:solidFill>
              <a:effectLst/>
              <a:uLnTx/>
              <a:uFillTx/>
              <a:latin typeface="Bell MT" panose="02020503060305020303" pitchFamily="18" charset="0"/>
            </a:endParaRPr>
          </a:p>
        </p:txBody>
      </p:sp>
      <p:pic>
        <p:nvPicPr>
          <p:cNvPr id="10" name="Graphic 9" descr="Lightbulb and gear with solid fill">
            <a:extLst>
              <a:ext uri="{FF2B5EF4-FFF2-40B4-BE49-F238E27FC236}">
                <a16:creationId xmlns:a16="http://schemas.microsoft.com/office/drawing/2014/main" id="{9FDC87AC-BFC5-8475-19D3-C9A7DD6F16E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2201" y="387930"/>
            <a:ext cx="1153986" cy="982235"/>
          </a:xfrm>
          <a:prstGeom prst="rect">
            <a:avLst/>
          </a:prstGeom>
        </p:spPr>
      </p:pic>
      <p:sp>
        <p:nvSpPr>
          <p:cNvPr id="2" name="TextBox 1">
            <a:extLst>
              <a:ext uri="{FF2B5EF4-FFF2-40B4-BE49-F238E27FC236}">
                <a16:creationId xmlns:a16="http://schemas.microsoft.com/office/drawing/2014/main" id="{68E1831D-F608-E34F-91F7-65A1E9622785}"/>
              </a:ext>
            </a:extLst>
          </p:cNvPr>
          <p:cNvSpPr txBox="1"/>
          <p:nvPr/>
        </p:nvSpPr>
        <p:spPr>
          <a:xfrm>
            <a:off x="371105" y="3029039"/>
            <a:ext cx="11169011" cy="3416320"/>
          </a:xfrm>
          <a:prstGeom prst="rect">
            <a:avLst/>
          </a:prstGeom>
          <a:noFill/>
        </p:spPr>
        <p:txBody>
          <a:bodyPr wrap="square" rtlCol="0">
            <a:spAutoFit/>
          </a:bodyPr>
          <a:lstStyle/>
          <a:p>
            <a:pPr marL="342900" marR="0" lvl="0" indent="-342900" algn="just" rtl="0">
              <a:spcBef>
                <a:spcPts val="0"/>
              </a:spcBef>
              <a:spcAft>
                <a:spcPts val="0"/>
              </a:spcAft>
              <a:buClr>
                <a:srgbClr val="FFFFFF"/>
              </a:buClr>
              <a:buSzPts val="2000"/>
              <a:buFont typeface="Arial" panose="020B0604020202020204"/>
              <a:buChar char="•"/>
            </a:pPr>
            <a:r>
              <a:rPr lang="en-US" sz="2400" b="1" dirty="0">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Hardware development including component selection, integration, and physical assembly.</a:t>
            </a:r>
          </a:p>
          <a:p>
            <a:pPr marL="342900" marR="0" lvl="0" indent="-342900" algn="just" rtl="0">
              <a:spcBef>
                <a:spcPts val="0"/>
              </a:spcBef>
              <a:spcAft>
                <a:spcPts val="0"/>
              </a:spcAft>
              <a:buClr>
                <a:srgbClr val="FFFFFF"/>
              </a:buClr>
              <a:buSzPts val="2000"/>
              <a:buFont typeface="Arial" panose="020B0604020202020204"/>
              <a:buChar char="•"/>
            </a:pPr>
            <a:r>
              <a:rPr lang="en-US" sz="2400" b="1" dirty="0">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Software development focusing on Arduino sketch creation and implementation of lid control logic.</a:t>
            </a:r>
          </a:p>
          <a:p>
            <a:pPr marL="342900" marR="0" lvl="0" indent="-342900" algn="just" rtl="0">
              <a:spcBef>
                <a:spcPts val="0"/>
              </a:spcBef>
              <a:spcAft>
                <a:spcPts val="0"/>
              </a:spcAft>
              <a:buClr>
                <a:srgbClr val="FFFFFF"/>
              </a:buClr>
              <a:buSzPts val="2000"/>
              <a:buFont typeface="Arial" panose="020B0604020202020204"/>
              <a:buChar char="•"/>
            </a:pPr>
            <a:r>
              <a:rPr lang="en-US" sz="2400" b="1" dirty="0">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Comprehensive testing and validation of the system's functionality and performance.</a:t>
            </a:r>
          </a:p>
          <a:p>
            <a:pPr marL="342900" marR="0" lvl="0" indent="-342900" algn="just" rtl="0">
              <a:spcBef>
                <a:spcPts val="0"/>
              </a:spcBef>
              <a:spcAft>
                <a:spcPts val="0"/>
              </a:spcAft>
              <a:buClr>
                <a:srgbClr val="FFFFFF"/>
              </a:buClr>
              <a:buSzPts val="2000"/>
              <a:buFont typeface="Arial" panose="020B0604020202020204"/>
              <a:buChar char="•"/>
            </a:pPr>
            <a:r>
              <a:rPr lang="en-US" sz="2400" b="1" dirty="0">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Integration of hardware and software components for a cohesive system.</a:t>
            </a:r>
          </a:p>
          <a:p>
            <a:pPr marL="342900" marR="0" lvl="0" indent="-342900" algn="just" rtl="0">
              <a:spcBef>
                <a:spcPts val="0"/>
              </a:spcBef>
              <a:spcAft>
                <a:spcPts val="0"/>
              </a:spcAft>
              <a:buClr>
                <a:srgbClr val="FFFFFF"/>
              </a:buClr>
              <a:buSzPts val="2000"/>
              <a:buFont typeface="Arial" panose="020B0604020202020204"/>
              <a:buChar char="•"/>
            </a:pPr>
            <a:r>
              <a:rPr lang="en-US" sz="2400" b="1" dirty="0">
                <a:solidFill>
                  <a:srgbClr val="FFFFFF"/>
                </a:solidFill>
                <a:latin typeface="Times New Roman" panose="02020603050405020304" pitchFamily="18" charset="0"/>
                <a:ea typeface="Arial" panose="020B0604020202020204"/>
                <a:cs typeface="Times New Roman" panose="02020603050405020304" pitchFamily="18" charset="0"/>
                <a:sym typeface="Arial" panose="020B0604020202020204"/>
              </a:rPr>
              <a:t>Real-world demonstration of the system's capabilities, including garbage detection and lid actuation.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936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689</Words>
  <Application>Microsoft Office PowerPoint</Application>
  <PresentationFormat>Widescreen</PresentationFormat>
  <Paragraphs>58</Paragraphs>
  <Slides>13</Slides>
  <Notes>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Arial Rounded MT Bold</vt:lpstr>
      <vt:lpstr>Bahnschrift</vt:lpstr>
      <vt:lpstr>Bell MT</vt:lpstr>
      <vt:lpstr>Calibri</vt:lpstr>
      <vt:lpstr>Calibri Light</vt:lpstr>
      <vt:lpstr>Castellar</vt:lpstr>
      <vt:lpstr>Century</vt:lpstr>
      <vt:lpstr>Copperplate Gothic Bold</vt:lpstr>
      <vt:lpstr>Palatino Linotype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jeba2k4bruno@gmail.com</dc:creator>
  <cp:lastModifiedBy>Shounak Chandra</cp:lastModifiedBy>
  <cp:revision>60</cp:revision>
  <dcterms:created xsi:type="dcterms:W3CDTF">2023-01-30T14:33:58Z</dcterms:created>
  <dcterms:modified xsi:type="dcterms:W3CDTF">2024-02-29T10:25:44Z</dcterms:modified>
</cp:coreProperties>
</file>